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985" r:id="rId5"/>
    <p:sldId id="1083" r:id="rId6"/>
    <p:sldId id="1085" r:id="rId7"/>
    <p:sldId id="1086" r:id="rId8"/>
    <p:sldId id="1088" r:id="rId9"/>
    <p:sldId id="1090" r:id="rId10"/>
    <p:sldId id="1319" r:id="rId11"/>
    <p:sldId id="1300" r:id="rId12"/>
    <p:sldId id="1067" r:id="rId13"/>
    <p:sldId id="1316" r:id="rId14"/>
    <p:sldId id="1240" r:id="rId15"/>
    <p:sldId id="1320" r:id="rId16"/>
    <p:sldId id="1323" r:id="rId17"/>
    <p:sldId id="1089" r:id="rId18"/>
    <p:sldId id="266" r:id="rId19"/>
    <p:sldId id="267" r:id="rId20"/>
    <p:sldId id="268" r:id="rId21"/>
    <p:sldId id="1087" r:id="rId22"/>
    <p:sldId id="1091"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 Oliver" initials="LO" lastIdx="4" clrIdx="0"/>
  <p:cmAuthor id="1" name="Rachel Henderson" initials="RH" lastIdx="1" clrIdx="1">
    <p:extLst>
      <p:ext uri="{19B8F6BF-5375-455C-9EA6-DF929625EA0E}">
        <p15:presenceInfo xmlns:p15="http://schemas.microsoft.com/office/powerpoint/2012/main" userId="S::rhenderson@insights.com::edb9ade3-f241-4b03-a9cc-a5078725755b" providerId="AD"/>
      </p:ext>
    </p:extLst>
  </p:cmAuthor>
  <p:cmAuthor id="2" name="Franck Didriche" initials="FD" lastIdx="1" clrIdx="2">
    <p:extLst>
      <p:ext uri="{19B8F6BF-5375-455C-9EA6-DF929625EA0E}">
        <p15:presenceInfo xmlns:p15="http://schemas.microsoft.com/office/powerpoint/2012/main" userId="S::fdidriche@Insights.com::cf9e2810-d90d-4179-8ed2-fb9ae91adc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2"/>
    <a:srgbClr val="0B68A2"/>
    <a:srgbClr val="942B2B"/>
    <a:srgbClr val="FDCA4F"/>
    <a:srgbClr val="58585A"/>
    <a:srgbClr val="0072BA"/>
    <a:srgbClr val="B73333"/>
    <a:srgbClr val="8CA507"/>
    <a:srgbClr val="C9D317"/>
    <a:srgbClr val="A05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43" autoAdjust="0"/>
    <p:restoredTop sz="54545" autoAdjust="0"/>
  </p:normalViewPr>
  <p:slideViewPr>
    <p:cSldViewPr>
      <p:cViewPr varScale="1">
        <p:scale>
          <a:sx n="85" d="100"/>
          <a:sy n="85" d="100"/>
        </p:scale>
        <p:origin x="1068"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4C9826-F969-4180-87E8-C6A367D7CCBF}" type="datetimeFigureOut">
              <a:rPr lang="en-GB" smtClean="0"/>
              <a:t>27/05/2024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766F7-40DD-41AA-81A9-703DBA966AD2}" type="slidenum">
              <a:rPr lang="en-GB" smtClean="0"/>
              <a:t>‹#›</a:t>
            </a:fld>
            <a:endParaRPr lang="en-GB"/>
          </a:p>
        </p:txBody>
      </p:sp>
    </p:spTree>
    <p:extLst>
      <p:ext uri="{BB962C8B-B14F-4D97-AF65-F5344CB8AC3E}">
        <p14:creationId xmlns:p14="http://schemas.microsoft.com/office/powerpoint/2010/main" val="3368290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4766F7-40DD-41AA-81A9-703DBA966AD2}" type="slidenum">
              <a:rPr lang="en-GB" smtClean="0"/>
              <a:t>1</a:t>
            </a:fld>
            <a:endParaRPr lang="en-GB"/>
          </a:p>
        </p:txBody>
      </p:sp>
    </p:spTree>
    <p:extLst>
      <p:ext uri="{BB962C8B-B14F-4D97-AF65-F5344CB8AC3E}">
        <p14:creationId xmlns:p14="http://schemas.microsoft.com/office/powerpoint/2010/main" val="314672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766F7-40DD-41AA-81A9-703DBA966AD2}" type="slidenum">
              <a:rPr lang="en-GB" smtClean="0"/>
              <a:t>2</a:t>
            </a:fld>
            <a:endParaRPr lang="en-GB"/>
          </a:p>
        </p:txBody>
      </p:sp>
    </p:spTree>
    <p:extLst>
      <p:ext uri="{BB962C8B-B14F-4D97-AF65-F5344CB8AC3E}">
        <p14:creationId xmlns:p14="http://schemas.microsoft.com/office/powerpoint/2010/main" val="71200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4766F7-40DD-41AA-81A9-703DBA966AD2}" type="slidenum">
              <a:rPr lang="en-GB" smtClean="0"/>
              <a:t>7</a:t>
            </a:fld>
            <a:endParaRPr lang="en-GB"/>
          </a:p>
        </p:txBody>
      </p:sp>
    </p:spTree>
    <p:extLst>
      <p:ext uri="{BB962C8B-B14F-4D97-AF65-F5344CB8AC3E}">
        <p14:creationId xmlns:p14="http://schemas.microsoft.com/office/powerpoint/2010/main" val="83660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93BCB083-9599-ED41-857D-810C6B462C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CFE5C47E-CA8A-9E4A-B356-7C19CF6BA4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a:p>
        </p:txBody>
      </p:sp>
      <p:sp>
        <p:nvSpPr>
          <p:cNvPr id="38915" name="Slide Number Placeholder 3">
            <a:extLst>
              <a:ext uri="{FF2B5EF4-FFF2-40B4-BE49-F238E27FC236}">
                <a16:creationId xmlns:a16="http://schemas.microsoft.com/office/drawing/2014/main" id="{AF088F73-4A14-5240-B3A6-02D4A3BE25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6E4DBBF-A17C-D944-81FF-80ACE5CA6E7B}" type="slidenum">
              <a:rPr lang="en-GB" altLang="en-US" smtClean="0">
                <a:latin typeface="Calibri" panose="020F0502020204030204" pitchFamily="34" charset="0"/>
              </a:rPr>
              <a:pPr fontAlgn="base">
                <a:spcBef>
                  <a:spcPct val="0"/>
                </a:spcBef>
                <a:spcAft>
                  <a:spcPct val="0"/>
                </a:spcAft>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39140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93BCB083-9599-ED41-857D-810C6B462C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CFE5C47E-CA8A-9E4A-B356-7C19CF6BA4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a:p>
        </p:txBody>
      </p:sp>
      <p:sp>
        <p:nvSpPr>
          <p:cNvPr id="38915" name="Slide Number Placeholder 3">
            <a:extLst>
              <a:ext uri="{FF2B5EF4-FFF2-40B4-BE49-F238E27FC236}">
                <a16:creationId xmlns:a16="http://schemas.microsoft.com/office/drawing/2014/main" id="{AF088F73-4A14-5240-B3A6-02D4A3BE25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6E4DBBF-A17C-D944-81FF-80ACE5CA6E7B}" type="slidenum">
              <a:rPr lang="en-GB" altLang="en-US" smtClean="0">
                <a:latin typeface="Calibri" panose="020F0502020204030204" pitchFamily="34" charset="0"/>
              </a:rPr>
              <a:pPr fontAlgn="base">
                <a:spcBef>
                  <a:spcPct val="0"/>
                </a:spcBef>
                <a:spcAft>
                  <a:spcPct val="0"/>
                </a:spcAft>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68872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CBBC08D9-3973-8348-BB00-BDC1D450F1B1}"/>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9D530A2B-F260-E642-8AD6-B1C391D44D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a:p>
        </p:txBody>
      </p:sp>
      <p:sp>
        <p:nvSpPr>
          <p:cNvPr id="21507" name="Slide Number Placeholder 3">
            <a:extLst>
              <a:ext uri="{FF2B5EF4-FFF2-40B4-BE49-F238E27FC236}">
                <a16:creationId xmlns:a16="http://schemas.microsoft.com/office/drawing/2014/main" id="{75BB2CEB-E59B-BA4A-BE43-2C35F0945D6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Times New Roman" panose="02020603050405020304" pitchFamily="18" charset="0"/>
              </a:defRPr>
            </a:lvl1pPr>
            <a:lvl2pPr marL="742950" indent="-285750">
              <a:defRPr sz="2200">
                <a:solidFill>
                  <a:schemeClr val="tx1"/>
                </a:solidFill>
                <a:latin typeface="Arial" panose="020B0604020202020204" pitchFamily="34" charset="0"/>
                <a:cs typeface="Times New Roman" panose="02020603050405020304" pitchFamily="18" charset="0"/>
              </a:defRPr>
            </a:lvl2pPr>
            <a:lvl3pPr marL="1143000" indent="-228600">
              <a:defRPr sz="2200">
                <a:solidFill>
                  <a:schemeClr val="tx1"/>
                </a:solidFill>
                <a:latin typeface="Arial" panose="020B0604020202020204" pitchFamily="34" charset="0"/>
                <a:cs typeface="Times New Roman" panose="02020603050405020304" pitchFamily="18" charset="0"/>
              </a:defRPr>
            </a:lvl3pPr>
            <a:lvl4pPr marL="1600200" indent="-228600">
              <a:defRPr sz="2200">
                <a:solidFill>
                  <a:schemeClr val="tx1"/>
                </a:solidFill>
                <a:latin typeface="Arial" panose="020B0604020202020204" pitchFamily="34" charset="0"/>
                <a:cs typeface="Times New Roman" panose="02020603050405020304" pitchFamily="18" charset="0"/>
              </a:defRPr>
            </a:lvl4pPr>
            <a:lvl5pPr marL="2057400" indent="-228600">
              <a:defRPr sz="2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9pPr>
          </a:lstStyle>
          <a:p>
            <a:fld id="{ECA5F82F-5513-DA47-9115-EBDD4F5662D9}" type="slidenum">
              <a:rPr lang="en-GB" altLang="en-US">
                <a:latin typeface="Calibri" panose="020F0502020204030204" pitchFamily="34" charset="0"/>
              </a:rPr>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46000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CBBC08D9-3973-8348-BB00-BDC1D450F1B1}"/>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9D530A2B-F260-E642-8AD6-B1C391D44D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sz="2400" b="1"/>
          </a:p>
          <a:p>
            <a:pPr eaLnBrk="1" hangingPunct="1">
              <a:spcBef>
                <a:spcPct val="0"/>
              </a:spcBef>
            </a:pPr>
            <a:endParaRPr lang="en-US" altLang="en-US"/>
          </a:p>
        </p:txBody>
      </p:sp>
      <p:sp>
        <p:nvSpPr>
          <p:cNvPr id="21507" name="Slide Number Placeholder 3">
            <a:extLst>
              <a:ext uri="{FF2B5EF4-FFF2-40B4-BE49-F238E27FC236}">
                <a16:creationId xmlns:a16="http://schemas.microsoft.com/office/drawing/2014/main" id="{75BB2CEB-E59B-BA4A-BE43-2C35F0945D6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Times New Roman" panose="02020603050405020304" pitchFamily="18" charset="0"/>
              </a:defRPr>
            </a:lvl1pPr>
            <a:lvl2pPr marL="742950" indent="-285750">
              <a:defRPr sz="2200">
                <a:solidFill>
                  <a:schemeClr val="tx1"/>
                </a:solidFill>
                <a:latin typeface="Arial" panose="020B0604020202020204" pitchFamily="34" charset="0"/>
                <a:cs typeface="Times New Roman" panose="02020603050405020304" pitchFamily="18" charset="0"/>
              </a:defRPr>
            </a:lvl2pPr>
            <a:lvl3pPr marL="1143000" indent="-228600">
              <a:defRPr sz="2200">
                <a:solidFill>
                  <a:schemeClr val="tx1"/>
                </a:solidFill>
                <a:latin typeface="Arial" panose="020B0604020202020204" pitchFamily="34" charset="0"/>
                <a:cs typeface="Times New Roman" panose="02020603050405020304" pitchFamily="18" charset="0"/>
              </a:defRPr>
            </a:lvl3pPr>
            <a:lvl4pPr marL="1600200" indent="-228600">
              <a:defRPr sz="2200">
                <a:solidFill>
                  <a:schemeClr val="tx1"/>
                </a:solidFill>
                <a:latin typeface="Arial" panose="020B0604020202020204" pitchFamily="34" charset="0"/>
                <a:cs typeface="Times New Roman" panose="02020603050405020304" pitchFamily="18" charset="0"/>
              </a:defRPr>
            </a:lvl4pPr>
            <a:lvl5pPr marL="2057400" indent="-228600">
              <a:defRPr sz="2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9pPr>
          </a:lstStyle>
          <a:p>
            <a:fld id="{ECA5F82F-5513-DA47-9115-EBDD4F5662D9}" type="slidenum">
              <a:rPr lang="en-GB" altLang="en-US">
                <a:latin typeface="Calibri" panose="020F0502020204030204" pitchFamily="34" charset="0"/>
              </a:rPr>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1642466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4766F7-40DD-41AA-81A9-703DBA966AD2}" type="slidenum">
              <a:rPr lang="en-GB" smtClean="0"/>
              <a:t>14</a:t>
            </a:fld>
            <a:endParaRPr lang="en-GB"/>
          </a:p>
        </p:txBody>
      </p:sp>
    </p:spTree>
    <p:extLst>
      <p:ext uri="{BB962C8B-B14F-4D97-AF65-F5344CB8AC3E}">
        <p14:creationId xmlns:p14="http://schemas.microsoft.com/office/powerpoint/2010/main" val="29823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52BCBA-9F0B-4F1E-88D9-142F848E5F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32363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Discover - Grey footer 1 column">
    <p:spTree>
      <p:nvGrpSpPr>
        <p:cNvPr id="1" name=""/>
        <p:cNvGrpSpPr/>
        <p:nvPr/>
      </p:nvGrpSpPr>
      <p:grpSpPr>
        <a:xfrm>
          <a:off x="0" y="0"/>
          <a:ext cx="0" cy="0"/>
          <a:chOff x="0" y="0"/>
          <a:chExt cx="0" cy="0"/>
        </a:xfrm>
      </p:grpSpPr>
      <p:pic>
        <p:nvPicPr>
          <p:cNvPr id="1026" name="Picture 2" descr="X:\Insights Brand 2011\Graphics Team\Brand Evolution 2015\Brand Evolution - Doughnut\Brand Evolution - Doughnut - PPT templates\PPT master images v2\ILD_TB_09_Grey footer.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907" b="2495"/>
          <a:stretch/>
        </p:blipFill>
        <p:spPr bwMode="auto">
          <a:xfrm>
            <a:off x="0" y="4824536"/>
            <a:ext cx="9144000" cy="3395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userDrawn="1">
            <p:ph idx="1"/>
          </p:nvPr>
        </p:nvSpPr>
        <p:spPr>
          <a:xfrm>
            <a:off x="503040" y="1113588"/>
            <a:ext cx="8101408"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503040" y="141480"/>
            <a:ext cx="8101408" cy="857250"/>
          </a:xfrm>
        </p:spPr>
        <p:txBody>
          <a:bodyPr>
            <a:normAutofit/>
          </a:bodyPr>
          <a:lstStyle>
            <a:lvl1pPr algn="l">
              <a:defRPr sz="3400">
                <a:solidFill>
                  <a:srgbClr val="58585A"/>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Box 7">
            <a:extLst>
              <a:ext uri="{FF2B5EF4-FFF2-40B4-BE49-F238E27FC236}">
                <a16:creationId xmlns:a16="http://schemas.microsoft.com/office/drawing/2014/main" id="{7EECCA6B-9158-4DB7-B78F-71D282985C87}"/>
              </a:ext>
            </a:extLst>
          </p:cNvPr>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129390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Discover - Grey footer 2 column">
    <p:spTree>
      <p:nvGrpSpPr>
        <p:cNvPr id="1" name=""/>
        <p:cNvGrpSpPr/>
        <p:nvPr/>
      </p:nvGrpSpPr>
      <p:grpSpPr>
        <a:xfrm>
          <a:off x="0" y="0"/>
          <a:ext cx="0" cy="0"/>
          <a:chOff x="0" y="0"/>
          <a:chExt cx="0" cy="0"/>
        </a:xfrm>
      </p:grpSpPr>
      <p:sp>
        <p:nvSpPr>
          <p:cNvPr id="11" name="Content Placeholder 2"/>
          <p:cNvSpPr>
            <a:spLocks noGrp="1"/>
          </p:cNvSpPr>
          <p:nvPr>
            <p:ph idx="10"/>
          </p:nvPr>
        </p:nvSpPr>
        <p:spPr>
          <a:xfrm>
            <a:off x="503040" y="1113588"/>
            <a:ext cx="4068960"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2" descr="X:\Insights Brand 2011\Graphics Team\Brand Evolution 2015\Brand Evolution - Doughnut\Brand Evolution - Doughnut - PPT templates\PPT master images v2\ILD_TB_09_Grey footer.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908" b="2893"/>
          <a:stretch/>
        </p:blipFill>
        <p:spPr bwMode="auto">
          <a:xfrm>
            <a:off x="0" y="4824536"/>
            <a:ext cx="9144000" cy="31896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4716016" y="1113588"/>
            <a:ext cx="3888432"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itle 1"/>
          <p:cNvSpPr>
            <a:spLocks noGrp="1"/>
          </p:cNvSpPr>
          <p:nvPr>
            <p:ph type="title"/>
          </p:nvPr>
        </p:nvSpPr>
        <p:spPr>
          <a:xfrm>
            <a:off x="503040" y="141480"/>
            <a:ext cx="8101408" cy="857250"/>
          </a:xfrm>
        </p:spPr>
        <p:txBody>
          <a:bodyPr>
            <a:normAutofit/>
          </a:bodyPr>
          <a:lstStyle>
            <a:lvl1pPr algn="l">
              <a:defRPr sz="3400">
                <a:solidFill>
                  <a:srgbClr val="58585A"/>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Box 7">
            <a:extLst>
              <a:ext uri="{FF2B5EF4-FFF2-40B4-BE49-F238E27FC236}">
                <a16:creationId xmlns:a16="http://schemas.microsoft.com/office/drawing/2014/main" id="{AD3B0E1E-F81D-4F42-9B58-1FB33CFA4EFD}"/>
              </a:ext>
            </a:extLst>
          </p:cNvPr>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50306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Discover - Colour footer 1 column">
    <p:spTree>
      <p:nvGrpSpPr>
        <p:cNvPr id="1" name=""/>
        <p:cNvGrpSpPr/>
        <p:nvPr/>
      </p:nvGrpSpPr>
      <p:grpSpPr>
        <a:xfrm>
          <a:off x="0" y="0"/>
          <a:ext cx="0" cy="0"/>
          <a:chOff x="0" y="0"/>
          <a:chExt cx="0" cy="0"/>
        </a:xfrm>
      </p:grpSpPr>
      <p:pic>
        <p:nvPicPr>
          <p:cNvPr id="3074" name="Picture 2" descr="X:\Insights Brand 2011\Graphics Team\Brand Evolution 2015\Brand Evolution - Doughnut\Brand Evolution - Doughnut - PPT templates\PPT master images v2\D_TB_09_Discovery footer.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527" b="2874"/>
          <a:stretch/>
        </p:blipFill>
        <p:spPr bwMode="auto">
          <a:xfrm>
            <a:off x="0" y="4803998"/>
            <a:ext cx="9144000" cy="339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2009-2020. All rights reserved.</a:t>
            </a:r>
          </a:p>
        </p:txBody>
      </p:sp>
      <p:sp>
        <p:nvSpPr>
          <p:cNvPr id="7" name="Content Placeholder 2"/>
          <p:cNvSpPr>
            <a:spLocks noGrp="1"/>
          </p:cNvSpPr>
          <p:nvPr>
            <p:ph idx="1"/>
          </p:nvPr>
        </p:nvSpPr>
        <p:spPr>
          <a:xfrm>
            <a:off x="503040" y="1113588"/>
            <a:ext cx="8101408"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503040" y="141480"/>
            <a:ext cx="8101408" cy="857250"/>
          </a:xfrm>
        </p:spPr>
        <p:txBody>
          <a:bodyPr>
            <a:normAutofit/>
          </a:bodyPr>
          <a:lstStyle>
            <a:lvl1pPr algn="l">
              <a:defRPr sz="3400">
                <a:solidFill>
                  <a:srgbClr val="58585A"/>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59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Discover - Colour footer 2 column">
    <p:spTree>
      <p:nvGrpSpPr>
        <p:cNvPr id="1" name=""/>
        <p:cNvGrpSpPr/>
        <p:nvPr/>
      </p:nvGrpSpPr>
      <p:grpSpPr>
        <a:xfrm>
          <a:off x="0" y="0"/>
          <a:ext cx="0" cy="0"/>
          <a:chOff x="0" y="0"/>
          <a:chExt cx="0" cy="0"/>
        </a:xfrm>
      </p:grpSpPr>
      <p:pic>
        <p:nvPicPr>
          <p:cNvPr id="10" name="Picture 2" descr="X:\Insights Brand 2011\Graphics Team\Brand Evolution 2015\Brand Evolution - Doughnut\Brand Evolution - Doughnut - PPT templates\PPT master images v2\D_TB_09_Discovery footer.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528" b="2873"/>
          <a:stretch/>
        </p:blipFill>
        <p:spPr bwMode="auto">
          <a:xfrm>
            <a:off x="0" y="4803998"/>
            <a:ext cx="9144000" cy="3395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2009-2020. All rights reserved.</a:t>
            </a:r>
          </a:p>
        </p:txBody>
      </p:sp>
      <p:sp>
        <p:nvSpPr>
          <p:cNvPr id="11" name="Title 1"/>
          <p:cNvSpPr>
            <a:spLocks noGrp="1"/>
          </p:cNvSpPr>
          <p:nvPr>
            <p:ph type="title"/>
          </p:nvPr>
        </p:nvSpPr>
        <p:spPr>
          <a:xfrm>
            <a:off x="503040" y="141480"/>
            <a:ext cx="8101408" cy="857250"/>
          </a:xfrm>
        </p:spPr>
        <p:txBody>
          <a:bodyPr>
            <a:normAutofit/>
          </a:bodyPr>
          <a:lstStyle>
            <a:lvl1pPr algn="l">
              <a:defRPr sz="3400">
                <a:solidFill>
                  <a:srgbClr val="58585A"/>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2" name="Content Placeholder 2"/>
          <p:cNvSpPr>
            <a:spLocks noGrp="1"/>
          </p:cNvSpPr>
          <p:nvPr>
            <p:ph idx="10"/>
          </p:nvPr>
        </p:nvSpPr>
        <p:spPr>
          <a:xfrm>
            <a:off x="503040" y="1113588"/>
            <a:ext cx="4068960"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p:cNvSpPr>
            <a:spLocks noGrp="1"/>
          </p:cNvSpPr>
          <p:nvPr>
            <p:ph idx="1"/>
          </p:nvPr>
        </p:nvSpPr>
        <p:spPr>
          <a:xfrm>
            <a:off x="4716016" y="1113588"/>
            <a:ext cx="3888432"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98808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Discover - Blank">
    <p:spTree>
      <p:nvGrpSpPr>
        <p:cNvPr id="1" name=""/>
        <p:cNvGrpSpPr/>
        <p:nvPr/>
      </p:nvGrpSpPr>
      <p:grpSpPr>
        <a:xfrm>
          <a:off x="0" y="0"/>
          <a:ext cx="0" cy="0"/>
          <a:chOff x="0" y="0"/>
          <a:chExt cx="0" cy="0"/>
        </a:xfrm>
      </p:grpSpPr>
      <p:sp>
        <p:nvSpPr>
          <p:cNvPr id="5" name="TextBox 4"/>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
        <p:nvSpPr>
          <p:cNvPr id="6" name="Content Placeholder 2"/>
          <p:cNvSpPr>
            <a:spLocks noGrp="1"/>
          </p:cNvSpPr>
          <p:nvPr>
            <p:ph idx="1"/>
          </p:nvPr>
        </p:nvSpPr>
        <p:spPr>
          <a:xfrm>
            <a:off x="503040" y="1113588"/>
            <a:ext cx="8101408" cy="3546394"/>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503040" y="141480"/>
            <a:ext cx="8101408" cy="893536"/>
          </a:xfrm>
        </p:spPr>
        <p:txBody>
          <a:bodyPr>
            <a:normAutofit/>
          </a:bodyPr>
          <a:lstStyle>
            <a:lvl1pPr algn="l">
              <a:defRPr sz="3400">
                <a:solidFill>
                  <a:srgbClr val="58585A"/>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422996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 Discovery - FR Breaker">
    <p:spTree>
      <p:nvGrpSpPr>
        <p:cNvPr id="1" name=""/>
        <p:cNvGrpSpPr/>
        <p:nvPr/>
      </p:nvGrpSpPr>
      <p:grpSpPr>
        <a:xfrm>
          <a:off x="0" y="0"/>
          <a:ext cx="0" cy="0"/>
          <a:chOff x="0" y="0"/>
          <a:chExt cx="0" cy="0"/>
        </a:xfrm>
      </p:grpSpPr>
      <p:pic>
        <p:nvPicPr>
          <p:cNvPr id="2" name="Picture 2" descr="C:\Users\rstewart\Downloads\WIP\Google Slides template\Slide mater files - png backgrounds\Brand Evolution - Doughnut - Slide templates_Discovery colours-1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969"/>
            <a:ext cx="9150351" cy="51514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0" y="411510"/>
            <a:ext cx="8640960" cy="4266474"/>
          </a:xfrm>
        </p:spPr>
        <p:txBody>
          <a:bodyPr/>
          <a:lstStyle>
            <a:lvl1pPr marL="457200" indent="-457200" algn="l">
              <a:spcBef>
                <a:spcPts val="1200"/>
              </a:spcBef>
              <a:spcAft>
                <a:spcPts val="1000"/>
              </a:spcAft>
              <a:buFont typeface="Arial" panose="020B0604020202020204" pitchFamily="34" charset="0"/>
              <a:buChar char="•"/>
              <a:defRPr sz="3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2111503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Discover - Grey footer 2 column">
    <p:spTree>
      <p:nvGrpSpPr>
        <p:cNvPr id="1" name=""/>
        <p:cNvGrpSpPr/>
        <p:nvPr/>
      </p:nvGrpSpPr>
      <p:grpSpPr>
        <a:xfrm>
          <a:off x="0" y="0"/>
          <a:ext cx="0" cy="0"/>
          <a:chOff x="0" y="0"/>
          <a:chExt cx="0" cy="0"/>
        </a:xfrm>
      </p:grpSpPr>
      <p:pic>
        <p:nvPicPr>
          <p:cNvPr id="3074" name="Picture 2" descr="C:\Users\rstewart\Downloads\WIP\Google Slides template\Slide mater files - png backgrounds\Brand Evolution - Doughnut - Slide templates_Discovery colours-1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969"/>
            <a:ext cx="9150351" cy="51514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0" y="411510"/>
            <a:ext cx="8640960" cy="4266474"/>
          </a:xfrm>
        </p:spPr>
        <p:txBody>
          <a:bodyPr/>
          <a:lstStyle>
            <a:lvl1pPr marL="457200" indent="-457200" algn="l">
              <a:spcBef>
                <a:spcPts val="1200"/>
              </a:spcBef>
              <a:spcAft>
                <a:spcPts val="1000"/>
              </a:spcAft>
              <a:buFont typeface="Arial" panose="020B0604020202020204" pitchFamily="34" charset="0"/>
              <a:buChar char="•"/>
              <a:defRPr sz="3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a:extLst>
              <a:ext uri="{FF2B5EF4-FFF2-40B4-BE49-F238E27FC236}">
                <a16:creationId xmlns:a16="http://schemas.microsoft.com/office/drawing/2014/main" id="{7EF46B07-038E-43CD-A852-A809A6C74505}"/>
              </a:ext>
            </a:extLst>
          </p:cNvPr>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92084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 Discover - Grey footer 2 column">
    <p:spTree>
      <p:nvGrpSpPr>
        <p:cNvPr id="1" name=""/>
        <p:cNvGrpSpPr/>
        <p:nvPr/>
      </p:nvGrpSpPr>
      <p:grpSpPr>
        <a:xfrm>
          <a:off x="0" y="0"/>
          <a:ext cx="0" cy="0"/>
          <a:chOff x="0" y="0"/>
          <a:chExt cx="0" cy="0"/>
        </a:xfrm>
      </p:grpSpPr>
      <p:pic>
        <p:nvPicPr>
          <p:cNvPr id="4098" name="Picture 2" descr="C:\Users\rstewart\Downloads\WIP\Google Slides template\Slide mater files - png backgrounds\Brand Evolution - Doughnut - Slide templates_Discovery colours-1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969"/>
            <a:ext cx="9150350" cy="51514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0" y="411510"/>
            <a:ext cx="8640960" cy="4266474"/>
          </a:xfrm>
        </p:spPr>
        <p:txBody>
          <a:bodyPr/>
          <a:lstStyle>
            <a:lvl1pPr marL="457200" indent="-457200" algn="l">
              <a:spcBef>
                <a:spcPts val="1200"/>
              </a:spcBef>
              <a:spcAft>
                <a:spcPts val="1000"/>
              </a:spcAft>
              <a:buFont typeface="Arial" panose="020B0604020202020204" pitchFamily="34" charset="0"/>
              <a:buChar char="•"/>
              <a:defRPr sz="3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685191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Discover - Grey footer 2 column">
    <p:spTree>
      <p:nvGrpSpPr>
        <p:cNvPr id="1" name=""/>
        <p:cNvGrpSpPr/>
        <p:nvPr/>
      </p:nvGrpSpPr>
      <p:grpSpPr>
        <a:xfrm>
          <a:off x="0" y="0"/>
          <a:ext cx="0" cy="0"/>
          <a:chOff x="0" y="0"/>
          <a:chExt cx="0" cy="0"/>
        </a:xfrm>
      </p:grpSpPr>
      <p:pic>
        <p:nvPicPr>
          <p:cNvPr id="1026" name="Picture 2" descr="C:\Users\rstewart\Downloads\WIP\Google Slides template\Slide mater files - png backgrounds\Brand Evolution - Doughnut - Slide templates_Discovery colours-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968"/>
            <a:ext cx="9150351" cy="51514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0" y="411510"/>
            <a:ext cx="8640960" cy="4266474"/>
          </a:xfrm>
        </p:spPr>
        <p:txBody>
          <a:bodyPr/>
          <a:lstStyle>
            <a:lvl1pPr marL="457200" indent="-457200" algn="l">
              <a:spcBef>
                <a:spcPts val="1200"/>
              </a:spcBef>
              <a:spcAft>
                <a:spcPts val="1000"/>
              </a:spcAft>
              <a:buFont typeface="Arial" panose="020B0604020202020204" pitchFamily="34" charset="0"/>
              <a:buChar char="•"/>
              <a:defRPr sz="3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4085161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 Discover - End">
    <p:spTree>
      <p:nvGrpSpPr>
        <p:cNvPr id="1" name=""/>
        <p:cNvGrpSpPr/>
        <p:nvPr/>
      </p:nvGrpSpPr>
      <p:grpSpPr>
        <a:xfrm>
          <a:off x="0" y="0"/>
          <a:ext cx="0" cy="0"/>
          <a:chOff x="0" y="0"/>
          <a:chExt cx="0" cy="0"/>
        </a:xfrm>
      </p:grpSpPr>
      <p:sp>
        <p:nvSpPr>
          <p:cNvPr id="5" name="TextBox 4"/>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 2017. All rights reserved.</a:t>
            </a:r>
          </a:p>
        </p:txBody>
      </p:sp>
      <p:sp>
        <p:nvSpPr>
          <p:cNvPr id="9" name="TextBox 8"/>
          <p:cNvSpPr txBox="1"/>
          <p:nvPr userDrawn="1"/>
        </p:nvSpPr>
        <p:spPr>
          <a:xfrm>
            <a:off x="6826310" y="495109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pic>
        <p:nvPicPr>
          <p:cNvPr id="6" name="Picture 2">
            <a:extLst>
              <a:ext uri="{FF2B5EF4-FFF2-40B4-BE49-F238E27FC236}">
                <a16:creationId xmlns:a16="http://schemas.microsoft.com/office/drawing/2014/main" id="{50B432AC-01CB-44B3-B58E-B2CE1021C8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515333" y="1301873"/>
            <a:ext cx="2113334" cy="109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74948E4A-AC3D-43AE-8530-9E827B1C16D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3515334" y="2742033"/>
            <a:ext cx="2113332" cy="1092241"/>
          </a:xfrm>
          <a:prstGeom prst="rect">
            <a:avLst/>
          </a:prstGeom>
          <a:noFill/>
          <a:ln w="9525">
            <a:solidFill>
              <a:schemeClr val="tx1">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05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Discovery - Title F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7" name="Title 1"/>
          <p:cNvSpPr>
            <a:spLocks noGrp="1"/>
          </p:cNvSpPr>
          <p:nvPr>
            <p:ph type="ctrTitle" hasCustomPrompt="1"/>
          </p:nvPr>
        </p:nvSpPr>
        <p:spPr>
          <a:xfrm>
            <a:off x="251520" y="3507854"/>
            <a:ext cx="5040560" cy="1008112"/>
          </a:xfrm>
        </p:spPr>
        <p:txBody>
          <a:bodyPr>
            <a:noAutofit/>
          </a:bodyPr>
          <a:lstStyle>
            <a:lvl1pPr algn="l">
              <a:defRPr sz="3000" baseline="0">
                <a:solidFill>
                  <a:srgbClr val="58585A"/>
                </a:solidFill>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11" name="Subtitle 2"/>
          <p:cNvSpPr>
            <a:spLocks noGrp="1"/>
          </p:cNvSpPr>
          <p:nvPr>
            <p:ph type="subTitle" idx="1" hasCustomPrompt="1"/>
          </p:nvPr>
        </p:nvSpPr>
        <p:spPr>
          <a:xfrm>
            <a:off x="251520" y="4515966"/>
            <a:ext cx="5040560" cy="432048"/>
          </a:xfrm>
        </p:spPr>
        <p:txBody>
          <a:bodyPr>
            <a:noAutofit/>
          </a:bodyPr>
          <a:lstStyle>
            <a:lvl1pPr marL="0" indent="0" algn="l">
              <a:lnSpc>
                <a:spcPct val="100000"/>
              </a:lnSpc>
              <a:buFontTx/>
              <a:buNone/>
              <a:defRPr sz="24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8" name="TextBox 7">
            <a:extLst>
              <a:ext uri="{FF2B5EF4-FFF2-40B4-BE49-F238E27FC236}">
                <a16:creationId xmlns:a16="http://schemas.microsoft.com/office/drawing/2014/main" id="{F923F96B-A079-436D-BD4D-945334FC8D6B}"/>
              </a:ext>
            </a:extLst>
          </p:cNvPr>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pic>
        <p:nvPicPr>
          <p:cNvPr id="13" name="Picture 2">
            <a:extLst>
              <a:ext uri="{FF2B5EF4-FFF2-40B4-BE49-F238E27FC236}">
                <a16:creationId xmlns:a16="http://schemas.microsoft.com/office/drawing/2014/main" id="{A3787A10-1234-4EBD-A5C9-1220F0ED394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264285" y="2570672"/>
            <a:ext cx="1393253" cy="7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0A594C30-4823-4942-A1FC-73E54F6B26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835696" y="2570672"/>
            <a:ext cx="1390760" cy="7187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688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_Footer 2 colum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4053" b="1"/>
          <a:stretch/>
        </p:blipFill>
        <p:spPr bwMode="auto">
          <a:xfrm>
            <a:off x="649" y="4844310"/>
            <a:ext cx="9142701" cy="3058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3040" y="141480"/>
            <a:ext cx="8640960" cy="857250"/>
          </a:xfrm>
        </p:spPr>
        <p:txBody>
          <a:bodyPr>
            <a:normAutofit/>
          </a:bodyPr>
          <a:lstStyle>
            <a:lvl1pPr algn="l">
              <a:defRPr sz="3600">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Content Placeholder 2"/>
          <p:cNvSpPr>
            <a:spLocks noGrp="1"/>
          </p:cNvSpPr>
          <p:nvPr>
            <p:ph sz="half" idx="1"/>
          </p:nvPr>
        </p:nvSpPr>
        <p:spPr>
          <a:xfrm>
            <a:off x="503040" y="1059582"/>
            <a:ext cx="4038600" cy="3394472"/>
          </a:xfrm>
        </p:spPr>
        <p:txBody>
          <a:bodyPr/>
          <a:lstStyle>
            <a:lvl1pPr>
              <a:spcAft>
                <a:spcPts val="1000"/>
              </a:spcAft>
              <a:defRPr sz="2800">
                <a:solidFill>
                  <a:schemeClr val="tx1"/>
                </a:solidFill>
                <a:latin typeface="Arial" panose="020B0604020202020204" pitchFamily="34" charset="0"/>
                <a:cs typeface="Arial" panose="020B0604020202020204" pitchFamily="34" charset="0"/>
              </a:defRPr>
            </a:lvl1pPr>
            <a:lvl2pPr>
              <a:spcAft>
                <a:spcPts val="1000"/>
              </a:spcAft>
              <a:defRPr sz="2400">
                <a:solidFill>
                  <a:schemeClr val="tx1"/>
                </a:solidFill>
                <a:latin typeface="Arial" panose="020B0604020202020204" pitchFamily="34" charset="0"/>
                <a:cs typeface="Arial" panose="020B0604020202020204" pitchFamily="34" charset="0"/>
              </a:defRPr>
            </a:lvl2pPr>
            <a:lvl3pPr>
              <a:spcAft>
                <a:spcPts val="1000"/>
              </a:spcAft>
              <a:defRPr sz="2000">
                <a:solidFill>
                  <a:schemeClr val="tx1"/>
                </a:solidFill>
                <a:latin typeface="Arial" panose="020B0604020202020204" pitchFamily="34" charset="0"/>
                <a:cs typeface="Arial" panose="020B0604020202020204" pitchFamily="34" charset="0"/>
              </a:defRPr>
            </a:lvl3pPr>
            <a:lvl4pPr>
              <a:spcAft>
                <a:spcPts val="1000"/>
              </a:spcAft>
              <a:defRPr sz="1800">
                <a:solidFill>
                  <a:schemeClr val="tx1"/>
                </a:solidFill>
                <a:latin typeface="Arial" panose="020B0604020202020204" pitchFamily="34" charset="0"/>
                <a:cs typeface="Arial" panose="020B0604020202020204" pitchFamily="34" charset="0"/>
              </a:defRPr>
            </a:lvl4pPr>
            <a:lvl5pPr>
              <a:spcAft>
                <a:spcPts val="1000"/>
              </a:spcAft>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2"/>
          </p:nvPr>
        </p:nvSpPr>
        <p:spPr>
          <a:xfrm>
            <a:off x="4716016" y="1059582"/>
            <a:ext cx="4038600" cy="3394472"/>
          </a:xfrm>
        </p:spPr>
        <p:txBody>
          <a:bodyPr/>
          <a:lstStyle>
            <a:lvl1pPr>
              <a:spcAft>
                <a:spcPts val="1000"/>
              </a:spcAft>
              <a:defRPr sz="2800">
                <a:solidFill>
                  <a:schemeClr val="tx1"/>
                </a:solidFill>
                <a:latin typeface="Arial" panose="020B0604020202020204" pitchFamily="34" charset="0"/>
                <a:cs typeface="Arial" panose="020B0604020202020204" pitchFamily="34" charset="0"/>
              </a:defRPr>
            </a:lvl1pPr>
            <a:lvl2pPr>
              <a:spcAft>
                <a:spcPts val="1000"/>
              </a:spcAft>
              <a:defRPr sz="2400">
                <a:solidFill>
                  <a:schemeClr val="tx1"/>
                </a:solidFill>
                <a:latin typeface="Arial" panose="020B0604020202020204" pitchFamily="34" charset="0"/>
                <a:cs typeface="Arial" panose="020B0604020202020204" pitchFamily="34" charset="0"/>
              </a:defRPr>
            </a:lvl2pPr>
            <a:lvl3pPr>
              <a:spcAft>
                <a:spcPts val="1000"/>
              </a:spcAft>
              <a:defRPr sz="2000">
                <a:solidFill>
                  <a:schemeClr val="tx1"/>
                </a:solidFill>
                <a:latin typeface="Arial" panose="020B0604020202020204" pitchFamily="34" charset="0"/>
                <a:cs typeface="Arial" panose="020B0604020202020204" pitchFamily="34" charset="0"/>
              </a:defRPr>
            </a:lvl3pPr>
            <a:lvl4pPr>
              <a:spcAft>
                <a:spcPts val="1000"/>
              </a:spcAft>
              <a:defRPr sz="1800">
                <a:solidFill>
                  <a:schemeClr val="tx1"/>
                </a:solidFill>
                <a:latin typeface="Arial" panose="020B0604020202020204" pitchFamily="34" charset="0"/>
                <a:cs typeface="Arial" panose="020B0604020202020204" pitchFamily="34" charset="0"/>
              </a:defRPr>
            </a:lvl4pPr>
            <a:lvl5pPr>
              <a:spcAft>
                <a:spcPts val="1000"/>
              </a:spcAft>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p:cNvSpPr txBox="1"/>
          <p:nvPr userDrawn="1"/>
        </p:nvSpPr>
        <p:spPr>
          <a:xfrm>
            <a:off x="7020272" y="4948014"/>
            <a:ext cx="1941557"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2020. All rights reserved.</a:t>
            </a:r>
          </a:p>
        </p:txBody>
      </p:sp>
    </p:spTree>
    <p:extLst>
      <p:ext uri="{BB962C8B-B14F-4D97-AF65-F5344CB8AC3E}">
        <p14:creationId xmlns:p14="http://schemas.microsoft.com/office/powerpoint/2010/main" val="274595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6F831EBB-A21F-41F5-810F-5DC353F5F08A}"/>
              </a:ext>
            </a:extLst>
          </p:cNvPr>
          <p:cNvSpPr>
            <a:spLocks noGrp="1"/>
          </p:cNvSpPr>
          <p:nvPr>
            <p:ph type="ftr" sz="quarter" idx="4294967295"/>
          </p:nvPr>
        </p:nvSpPr>
        <p:spPr>
          <a:xfrm>
            <a:off x="4188784" y="4767263"/>
            <a:ext cx="766430" cy="273844"/>
          </a:xfrm>
        </p:spPr>
        <p:txBody>
          <a:bodyPr/>
          <a:lstStyle>
            <a:lvl1pPr>
              <a:defRPr>
                <a:solidFill>
                  <a:schemeClr val="bg2">
                    <a:lumMod val="50000"/>
                  </a:schemeClr>
                </a:solidFill>
                <a:latin typeface="Arial" panose="020B0604020202020204" pitchFamily="34" charset="0"/>
                <a:cs typeface="Arial" panose="020B0604020202020204" pitchFamily="34" charset="0"/>
              </a:defRPr>
            </a:lvl1pPr>
          </a:lstStyle>
          <a:p>
            <a:fld id="{90966F5C-8055-48F6-A9D9-966066120438}" type="slidenum">
              <a:rPr lang="en-GB" smtClean="0"/>
              <a:pPr/>
              <a:t>‹#›</a:t>
            </a:fld>
            <a:endParaRPr lang="en-GB" dirty="0"/>
          </a:p>
        </p:txBody>
      </p:sp>
      <p:sp>
        <p:nvSpPr>
          <p:cNvPr id="12" name="Date Placeholder 6">
            <a:extLst>
              <a:ext uri="{FF2B5EF4-FFF2-40B4-BE49-F238E27FC236}">
                <a16:creationId xmlns:a16="http://schemas.microsoft.com/office/drawing/2014/main" id="{0756A888-F2C2-45B2-98C4-C4AA46FD23D5}"/>
              </a:ext>
            </a:extLst>
          </p:cNvPr>
          <p:cNvSpPr>
            <a:spLocks noGrp="1"/>
          </p:cNvSpPr>
          <p:nvPr>
            <p:ph type="dt" sz="half" idx="4294967295"/>
          </p:nvPr>
        </p:nvSpPr>
        <p:spPr>
          <a:xfrm>
            <a:off x="431029" y="4767263"/>
            <a:ext cx="3127418" cy="273844"/>
          </a:xfrm>
        </p:spPr>
        <p:txBody>
          <a:bodyPr/>
          <a:lstStyle>
            <a:lvl1pPr>
              <a:defRPr sz="385">
                <a:solidFill>
                  <a:schemeClr val="bg2">
                    <a:lumMod val="50000"/>
                  </a:schemeClr>
                </a:solidFill>
                <a:latin typeface="Arial" panose="020B0604020202020204" pitchFamily="34" charset="0"/>
                <a:cs typeface="Arial" panose="020B0604020202020204" pitchFamily="34" charset="0"/>
              </a:defRPr>
            </a:lvl1pPr>
          </a:lstStyle>
          <a:p>
            <a:r>
              <a:rPr lang="en-US" dirty="0"/>
              <a:t>© The Insights Group Ltd, 2020. All rights reserved.</a:t>
            </a:r>
            <a:endParaRPr lang="en-GB" dirty="0"/>
          </a:p>
        </p:txBody>
      </p:sp>
      <p:pic>
        <p:nvPicPr>
          <p:cNvPr id="13" name="Picture 12" descr="A picture containing drawing&#10;&#10;Description automatically generated">
            <a:extLst>
              <a:ext uri="{FF2B5EF4-FFF2-40B4-BE49-F238E27FC236}">
                <a16:creationId xmlns:a16="http://schemas.microsoft.com/office/drawing/2014/main" id="{543E4CE8-5AF7-4BF8-B7F0-AABE5022DE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2880" y="4767263"/>
            <a:ext cx="1332226" cy="273844"/>
          </a:xfrm>
          <a:prstGeom prst="rect">
            <a:avLst/>
          </a:prstGeom>
        </p:spPr>
      </p:pic>
    </p:spTree>
    <p:extLst>
      <p:ext uri="{BB962C8B-B14F-4D97-AF65-F5344CB8AC3E}">
        <p14:creationId xmlns:p14="http://schemas.microsoft.com/office/powerpoint/2010/main" val="1412289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944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pic>
        <p:nvPicPr>
          <p:cNvPr id="4" name="Picture 6" descr="X:\Links\en_GB\LO_004_Discovery Logo RGB_M.png">
            <a:extLst>
              <a:ext uri="{FF2B5EF4-FFF2-40B4-BE49-F238E27FC236}">
                <a16:creationId xmlns:a16="http://schemas.microsoft.com/office/drawing/2014/main" id="{953DB35E-00A0-7949-84D4-C6C1E35BB90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05588" y="4083844"/>
            <a:ext cx="2538412" cy="8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X:\Insights Brand 2011\Graphics Team\Brand Evolution 2015\Brand Evolution - Doughnut\Brand Evolution - Doughnut - PPT templates\4 x 3\Discovery brand\Brand Evolution - Doughnut - Slide templates_4 by 3 DISCOVERY Final-02.png">
            <a:extLst>
              <a:ext uri="{FF2B5EF4-FFF2-40B4-BE49-F238E27FC236}">
                <a16:creationId xmlns:a16="http://schemas.microsoft.com/office/drawing/2014/main" id="{BD068C74-4A29-3045-88CE-D2F90E9859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2" r="2" b="32285"/>
          <a:stretch>
            <a:fillRect/>
          </a:stretch>
        </p:blipFill>
        <p:spPr bwMode="auto">
          <a:xfrm>
            <a:off x="0" y="0"/>
            <a:ext cx="9144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B04C76C-9A51-DB44-8AAA-F8DC97884735}"/>
              </a:ext>
            </a:extLst>
          </p:cNvPr>
          <p:cNvSpPr txBox="1">
            <a:spLocks noChangeArrowheads="1"/>
          </p:cNvSpPr>
          <p:nvPr userDrawn="1"/>
        </p:nvSpPr>
        <p:spPr bwMode="auto">
          <a:xfrm>
            <a:off x="7313230" y="4948237"/>
            <a:ext cx="1648208" cy="69250"/>
          </a:xfrm>
          <a:prstGeom prst="rect">
            <a:avLst/>
          </a:prstGeom>
          <a:noFill/>
          <a:ln>
            <a:noFill/>
          </a:ln>
        </p:spPr>
        <p:txBody>
          <a:bodyPr wrap="none" t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GB" altLang="en-US" sz="450">
                <a:solidFill>
                  <a:srgbClr val="58585A"/>
                </a:solidFill>
                <a:cs typeface="Arial" panose="020B0604020202020204" pitchFamily="34" charset="0"/>
              </a:rPr>
              <a:t>© The Insights Group Ltd, 2009-2020. All rights reserved.</a:t>
            </a:r>
          </a:p>
        </p:txBody>
      </p:sp>
      <p:sp>
        <p:nvSpPr>
          <p:cNvPr id="7" name="TextBox 6">
            <a:extLst>
              <a:ext uri="{FF2B5EF4-FFF2-40B4-BE49-F238E27FC236}">
                <a16:creationId xmlns:a16="http://schemas.microsoft.com/office/drawing/2014/main" id="{D848B8E3-A85A-F340-860E-824868168AC2}"/>
              </a:ext>
            </a:extLst>
          </p:cNvPr>
          <p:cNvSpPr txBox="1">
            <a:spLocks noChangeArrowheads="1"/>
          </p:cNvSpPr>
          <p:nvPr userDrawn="1"/>
        </p:nvSpPr>
        <p:spPr bwMode="auto">
          <a:xfrm>
            <a:off x="4643438" y="86916"/>
            <a:ext cx="4318000" cy="19620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GB" altLang="en-US" sz="675">
                <a:solidFill>
                  <a:schemeClr val="bg1"/>
                </a:solidFill>
              </a:rPr>
              <a:t>D_PPT_12V_enGB_Insights Discovery an Introduction PowerPoint (Virtual)</a:t>
            </a:r>
          </a:p>
        </p:txBody>
      </p:sp>
      <p:sp>
        <p:nvSpPr>
          <p:cNvPr id="11" name="Title 1"/>
          <p:cNvSpPr>
            <a:spLocks noGrp="1"/>
          </p:cNvSpPr>
          <p:nvPr>
            <p:ph type="ctrTitle"/>
          </p:nvPr>
        </p:nvSpPr>
        <p:spPr>
          <a:xfrm>
            <a:off x="251520" y="3579863"/>
            <a:ext cx="6192688" cy="693077"/>
          </a:xfrm>
        </p:spPr>
        <p:txBody>
          <a:bodyPr>
            <a:noAutofit/>
          </a:bodyPr>
          <a:lstStyle>
            <a:lvl1pPr algn="l">
              <a:defRPr sz="2700">
                <a:solidFill>
                  <a:srgbClr val="58585A"/>
                </a:solidFill>
                <a:latin typeface="Arial" panose="020B0604020202020204" pitchFamily="34" charset="0"/>
                <a:cs typeface="Arial" panose="020B0604020202020204" pitchFamily="34" charset="0"/>
              </a:defRPr>
            </a:lvl1pPr>
          </a:lstStyle>
          <a:p>
            <a:endParaRPr lang="en-GB" dirty="0"/>
          </a:p>
        </p:txBody>
      </p:sp>
      <p:sp>
        <p:nvSpPr>
          <p:cNvPr id="13" name="Subtitle 2"/>
          <p:cNvSpPr>
            <a:spLocks noGrp="1"/>
          </p:cNvSpPr>
          <p:nvPr>
            <p:ph type="subTitle" idx="1"/>
          </p:nvPr>
        </p:nvSpPr>
        <p:spPr>
          <a:xfrm>
            <a:off x="251520" y="4299943"/>
            <a:ext cx="6192688" cy="504056"/>
          </a:xfrm>
        </p:spPr>
        <p:txBody>
          <a:bodyPr>
            <a:noAutofit/>
          </a:bodyPr>
          <a:lstStyle>
            <a:lvl1pPr marL="0" indent="0" algn="l">
              <a:lnSpc>
                <a:spcPct val="100000"/>
              </a:lnSpc>
              <a:buFontTx/>
              <a:buNone/>
              <a:defRPr sz="2100" baseline="0">
                <a:solidFill>
                  <a:srgbClr val="58585A"/>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400984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Discovery - Title CB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0" name="Title 1"/>
          <p:cNvSpPr>
            <a:spLocks noGrp="1"/>
          </p:cNvSpPr>
          <p:nvPr>
            <p:ph type="ctrTitle" hasCustomPrompt="1"/>
          </p:nvPr>
        </p:nvSpPr>
        <p:spPr>
          <a:xfrm>
            <a:off x="251520" y="3507854"/>
            <a:ext cx="5040560" cy="1008112"/>
          </a:xfrm>
        </p:spPr>
        <p:txBody>
          <a:bodyPr>
            <a:noAutofit/>
          </a:bodyPr>
          <a:lstStyle>
            <a:lvl1pPr algn="l">
              <a:defRPr sz="3000">
                <a:solidFill>
                  <a:srgbClr val="58585A"/>
                </a:solidFill>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11" name="Subtitle 2"/>
          <p:cNvSpPr>
            <a:spLocks noGrp="1"/>
          </p:cNvSpPr>
          <p:nvPr>
            <p:ph type="subTitle" idx="1" hasCustomPrompt="1"/>
          </p:nvPr>
        </p:nvSpPr>
        <p:spPr>
          <a:xfrm>
            <a:off x="251520" y="4515966"/>
            <a:ext cx="5040560" cy="432048"/>
          </a:xfrm>
        </p:spPr>
        <p:txBody>
          <a:bodyPr>
            <a:noAutofit/>
          </a:bodyPr>
          <a:lstStyle>
            <a:lvl1pPr marL="0" indent="0" algn="l">
              <a:lnSpc>
                <a:spcPct val="100000"/>
              </a:lnSpc>
              <a:buFontTx/>
              <a:buNone/>
              <a:defRPr sz="24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13" name="TextBox 12">
            <a:extLst>
              <a:ext uri="{FF2B5EF4-FFF2-40B4-BE49-F238E27FC236}">
                <a16:creationId xmlns:a16="http://schemas.microsoft.com/office/drawing/2014/main" id="{668566C5-5CA7-48B6-9A4E-821F63249897}"/>
              </a:ext>
            </a:extLst>
          </p:cNvPr>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pic>
        <p:nvPicPr>
          <p:cNvPr id="8" name="Picture 2">
            <a:extLst>
              <a:ext uri="{FF2B5EF4-FFF2-40B4-BE49-F238E27FC236}">
                <a16:creationId xmlns:a16="http://schemas.microsoft.com/office/drawing/2014/main" id="{74917A08-90C8-48DA-AEC3-35282942D81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264285" y="2570672"/>
            <a:ext cx="1393253" cy="7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A9B74FDB-6ADB-44DE-82F3-7439B7BCFB3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835696" y="2570672"/>
            <a:ext cx="1390760" cy="7187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2. Discovery - Title FR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50021"/>
          <a:stretch/>
        </p:blipFill>
        <p:spPr>
          <a:xfrm>
            <a:off x="1354" y="0"/>
            <a:ext cx="9141291" cy="2570672"/>
          </a:xfrm>
          <a:prstGeom prst="rect">
            <a:avLst/>
          </a:prstGeom>
        </p:spPr>
      </p:pic>
      <p:sp>
        <p:nvSpPr>
          <p:cNvPr id="7" name="Title 1"/>
          <p:cNvSpPr>
            <a:spLocks noGrp="1"/>
          </p:cNvSpPr>
          <p:nvPr>
            <p:ph type="ctrTitle" hasCustomPrompt="1"/>
          </p:nvPr>
        </p:nvSpPr>
        <p:spPr>
          <a:xfrm>
            <a:off x="251520" y="3507854"/>
            <a:ext cx="5040560" cy="1008112"/>
          </a:xfrm>
        </p:spPr>
        <p:txBody>
          <a:bodyPr>
            <a:noAutofit/>
          </a:bodyPr>
          <a:lstStyle>
            <a:lvl1pPr algn="l">
              <a:defRPr sz="3000" baseline="0">
                <a:solidFill>
                  <a:srgbClr val="58585A"/>
                </a:solidFill>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11" name="Subtitle 2"/>
          <p:cNvSpPr>
            <a:spLocks noGrp="1"/>
          </p:cNvSpPr>
          <p:nvPr>
            <p:ph type="subTitle" idx="1" hasCustomPrompt="1"/>
          </p:nvPr>
        </p:nvSpPr>
        <p:spPr>
          <a:xfrm>
            <a:off x="251520" y="4515966"/>
            <a:ext cx="5040560" cy="432048"/>
          </a:xfrm>
        </p:spPr>
        <p:txBody>
          <a:bodyPr>
            <a:noAutofit/>
          </a:bodyPr>
          <a:lstStyle>
            <a:lvl1pPr marL="0" indent="0" algn="l">
              <a:lnSpc>
                <a:spcPct val="100000"/>
              </a:lnSpc>
              <a:buFontTx/>
              <a:buNone/>
              <a:defRPr sz="24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8" name="TextBox 7">
            <a:extLst>
              <a:ext uri="{FF2B5EF4-FFF2-40B4-BE49-F238E27FC236}">
                <a16:creationId xmlns:a16="http://schemas.microsoft.com/office/drawing/2014/main" id="{F923F96B-A079-436D-BD4D-945334FC8D6B}"/>
              </a:ext>
            </a:extLst>
          </p:cNvPr>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pic>
        <p:nvPicPr>
          <p:cNvPr id="13" name="Picture 2">
            <a:extLst>
              <a:ext uri="{FF2B5EF4-FFF2-40B4-BE49-F238E27FC236}">
                <a16:creationId xmlns:a16="http://schemas.microsoft.com/office/drawing/2014/main" id="{A3787A10-1234-4EBD-A5C9-1220F0ED394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264285" y="2570672"/>
            <a:ext cx="1393253" cy="7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0A594C30-4823-4942-A1FC-73E54F6B26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835696" y="2570672"/>
            <a:ext cx="1390760" cy="7187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0C591CAF-EB8F-4CA8-8F12-9D9C89831F3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p:blipFill>
        <p:spPr bwMode="auto">
          <a:xfrm>
            <a:off x="179512" y="2617481"/>
            <a:ext cx="1236212" cy="63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9EA317F7-FB72-435A-B869-9F689199006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p:blipFill>
        <p:spPr bwMode="auto">
          <a:xfrm>
            <a:off x="1548625" y="2617481"/>
            <a:ext cx="1234001" cy="6377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20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5. Discovery - Title CB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0000"/>
          <a:stretch/>
        </p:blipFill>
        <p:spPr>
          <a:xfrm>
            <a:off x="1354" y="0"/>
            <a:ext cx="9141291" cy="2571750"/>
          </a:xfrm>
          <a:prstGeom prst="rect">
            <a:avLst/>
          </a:prstGeom>
        </p:spPr>
      </p:pic>
      <p:sp>
        <p:nvSpPr>
          <p:cNvPr id="10" name="Title 1"/>
          <p:cNvSpPr>
            <a:spLocks noGrp="1"/>
          </p:cNvSpPr>
          <p:nvPr>
            <p:ph type="ctrTitle" hasCustomPrompt="1"/>
          </p:nvPr>
        </p:nvSpPr>
        <p:spPr>
          <a:xfrm>
            <a:off x="251520" y="3507854"/>
            <a:ext cx="5040560" cy="1008112"/>
          </a:xfrm>
        </p:spPr>
        <p:txBody>
          <a:bodyPr>
            <a:noAutofit/>
          </a:bodyPr>
          <a:lstStyle>
            <a:lvl1pPr algn="l">
              <a:defRPr sz="3000">
                <a:solidFill>
                  <a:srgbClr val="58585A"/>
                </a:solidFill>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11" name="Subtitle 2"/>
          <p:cNvSpPr>
            <a:spLocks noGrp="1"/>
          </p:cNvSpPr>
          <p:nvPr>
            <p:ph type="subTitle" idx="1" hasCustomPrompt="1"/>
          </p:nvPr>
        </p:nvSpPr>
        <p:spPr>
          <a:xfrm>
            <a:off x="251520" y="4515966"/>
            <a:ext cx="5040560" cy="432048"/>
          </a:xfrm>
        </p:spPr>
        <p:txBody>
          <a:bodyPr>
            <a:noAutofit/>
          </a:bodyPr>
          <a:lstStyle>
            <a:lvl1pPr marL="0" indent="0" algn="l">
              <a:lnSpc>
                <a:spcPct val="100000"/>
              </a:lnSpc>
              <a:buFontTx/>
              <a:buNone/>
              <a:defRPr sz="24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13" name="TextBox 12">
            <a:extLst>
              <a:ext uri="{FF2B5EF4-FFF2-40B4-BE49-F238E27FC236}">
                <a16:creationId xmlns:a16="http://schemas.microsoft.com/office/drawing/2014/main" id="{668566C5-5CA7-48B6-9A4E-821F63249897}"/>
              </a:ext>
            </a:extLst>
          </p:cNvPr>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grpSp>
        <p:nvGrpSpPr>
          <p:cNvPr id="2" name="Group 1">
            <a:extLst>
              <a:ext uri="{FF2B5EF4-FFF2-40B4-BE49-F238E27FC236}">
                <a16:creationId xmlns:a16="http://schemas.microsoft.com/office/drawing/2014/main" id="{AA9432D6-D21B-4D51-A847-2C0669A19070}"/>
              </a:ext>
            </a:extLst>
          </p:cNvPr>
          <p:cNvGrpSpPr/>
          <p:nvPr userDrawn="1"/>
        </p:nvGrpSpPr>
        <p:grpSpPr>
          <a:xfrm>
            <a:off x="179512" y="2617481"/>
            <a:ext cx="2603114" cy="638916"/>
            <a:chOff x="179512" y="2617481"/>
            <a:chExt cx="2603114" cy="638916"/>
          </a:xfrm>
        </p:grpSpPr>
        <p:pic>
          <p:nvPicPr>
            <p:cNvPr id="15" name="Picture 2">
              <a:extLst>
                <a:ext uri="{FF2B5EF4-FFF2-40B4-BE49-F238E27FC236}">
                  <a16:creationId xmlns:a16="http://schemas.microsoft.com/office/drawing/2014/main" id="{E1F36462-FB14-4ED9-9AB5-307702DCB8A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79512" y="2617481"/>
              <a:ext cx="1236212" cy="63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a:extLst>
                <a:ext uri="{FF2B5EF4-FFF2-40B4-BE49-F238E27FC236}">
                  <a16:creationId xmlns:a16="http://schemas.microsoft.com/office/drawing/2014/main" id="{B542B7D3-21AB-414C-B519-C3253F2991B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548625" y="2617481"/>
              <a:ext cx="1234001" cy="6377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6283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Discovery - Title F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7350"/>
            <a:ext cx="9141291" cy="5143500"/>
          </a:xfrm>
          <a:prstGeom prst="rect">
            <a:avLst/>
          </a:prstGeom>
        </p:spPr>
      </p:pic>
      <p:sp>
        <p:nvSpPr>
          <p:cNvPr id="2" name="Title 1"/>
          <p:cNvSpPr>
            <a:spLocks noGrp="1"/>
          </p:cNvSpPr>
          <p:nvPr>
            <p:ph type="ctrTitle" hasCustomPrompt="1"/>
          </p:nvPr>
        </p:nvSpPr>
        <p:spPr>
          <a:xfrm>
            <a:off x="3635896" y="1563638"/>
            <a:ext cx="5040560" cy="1224136"/>
          </a:xfrm>
        </p:spPr>
        <p:txBody>
          <a:bodyPr anchor="ctr">
            <a:noAutofit/>
          </a:bodyPr>
          <a:lstStyle>
            <a:lvl1pPr algn="l">
              <a:defRPr sz="3600" b="0" baseline="0">
                <a:solidFill>
                  <a:schemeClr val="tx1"/>
                </a:solidFill>
                <a:latin typeface="Arial" panose="020B0604020202020204" pitchFamily="34" charset="0"/>
                <a:cs typeface="Arial" panose="020B0604020202020204" pitchFamily="34" charset="0"/>
              </a:defRPr>
            </a:lvl1pPr>
          </a:lstStyle>
          <a:p>
            <a:r>
              <a:rPr lang="en-US" dirty="0"/>
              <a:t>Click to edit Master</a:t>
            </a:r>
            <a:br>
              <a:rPr lang="en-US" dirty="0"/>
            </a:br>
            <a:r>
              <a:rPr lang="en-US" dirty="0"/>
              <a:t>title style</a:t>
            </a:r>
            <a:endParaRPr lang="en-GB" dirty="0"/>
          </a:p>
        </p:txBody>
      </p:sp>
      <p:sp>
        <p:nvSpPr>
          <p:cNvPr id="3" name="Subtitle 2"/>
          <p:cNvSpPr>
            <a:spLocks noGrp="1"/>
          </p:cNvSpPr>
          <p:nvPr>
            <p:ph type="subTitle" idx="1" hasCustomPrompt="1"/>
          </p:nvPr>
        </p:nvSpPr>
        <p:spPr>
          <a:xfrm>
            <a:off x="3625387" y="2859782"/>
            <a:ext cx="5040560" cy="468052"/>
          </a:xfrm>
        </p:spPr>
        <p:txBody>
          <a:bodyPr>
            <a:noAutofit/>
          </a:bodyPr>
          <a:lstStyle>
            <a:lvl1pPr marL="0" indent="0" algn="l">
              <a:lnSpc>
                <a:spcPct val="100000"/>
              </a:lnSpc>
              <a:buFont typeface="+mj-lt"/>
              <a:buNone/>
              <a:defRPr sz="2400" b="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five facets here</a:t>
            </a:r>
            <a:endParaRPr lang="en-GB" dirty="0"/>
          </a:p>
        </p:txBody>
      </p:sp>
      <p:sp>
        <p:nvSpPr>
          <p:cNvPr id="8" name="TextBox 7">
            <a:extLst>
              <a:ext uri="{FF2B5EF4-FFF2-40B4-BE49-F238E27FC236}">
                <a16:creationId xmlns:a16="http://schemas.microsoft.com/office/drawing/2014/main" id="{23AD68F4-8CFE-4D8A-BF97-788321E1C8A2}"/>
              </a:ext>
            </a:extLst>
          </p:cNvPr>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pic>
        <p:nvPicPr>
          <p:cNvPr id="9" name="Picture 2">
            <a:extLst>
              <a:ext uri="{FF2B5EF4-FFF2-40B4-BE49-F238E27FC236}">
                <a16:creationId xmlns:a16="http://schemas.microsoft.com/office/drawing/2014/main" id="{E9572C8C-6523-4FCD-8A5A-56F82BA309B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263012" y="242847"/>
            <a:ext cx="1114602" cy="57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CE6C9A31-C448-40BF-98DD-E927E667989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263013" y="978325"/>
            <a:ext cx="1114600" cy="57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41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 Discovery - Title CB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2" name="Title 1"/>
          <p:cNvSpPr>
            <a:spLocks noGrp="1"/>
          </p:cNvSpPr>
          <p:nvPr>
            <p:ph type="ctrTitle" hasCustomPrompt="1"/>
          </p:nvPr>
        </p:nvSpPr>
        <p:spPr>
          <a:xfrm>
            <a:off x="3635896" y="1563638"/>
            <a:ext cx="5040560" cy="1224136"/>
          </a:xfrm>
        </p:spPr>
        <p:txBody>
          <a:bodyPr anchor="ctr">
            <a:noAutofit/>
          </a:bodyPr>
          <a:lstStyle>
            <a:lvl1pPr algn="l">
              <a:defRPr sz="3600" b="0" baseline="0">
                <a:solidFill>
                  <a:schemeClr val="tx1"/>
                </a:solidFill>
                <a:latin typeface="Arial" panose="020B0604020202020204" pitchFamily="34" charset="0"/>
                <a:cs typeface="Arial" panose="020B0604020202020204" pitchFamily="34" charset="0"/>
              </a:defRPr>
            </a:lvl1pPr>
          </a:lstStyle>
          <a:p>
            <a:r>
              <a:rPr lang="en-US" dirty="0"/>
              <a:t>Click to edit Master</a:t>
            </a:r>
            <a:br>
              <a:rPr lang="en-US" dirty="0"/>
            </a:br>
            <a:r>
              <a:rPr lang="en-US" dirty="0"/>
              <a:t>title style</a:t>
            </a:r>
            <a:endParaRPr lang="en-GB" dirty="0"/>
          </a:p>
        </p:txBody>
      </p:sp>
      <p:sp>
        <p:nvSpPr>
          <p:cNvPr id="13" name="Subtitle 2"/>
          <p:cNvSpPr>
            <a:spLocks noGrp="1"/>
          </p:cNvSpPr>
          <p:nvPr>
            <p:ph type="subTitle" idx="1" hasCustomPrompt="1"/>
          </p:nvPr>
        </p:nvSpPr>
        <p:spPr>
          <a:xfrm>
            <a:off x="3625387" y="2859782"/>
            <a:ext cx="5040560" cy="468052"/>
          </a:xfrm>
        </p:spPr>
        <p:txBody>
          <a:bodyPr>
            <a:noAutofit/>
          </a:bodyPr>
          <a:lstStyle>
            <a:lvl1pPr marL="0" indent="0" algn="l">
              <a:lnSpc>
                <a:spcPct val="100000"/>
              </a:lnSpc>
              <a:buFont typeface="+mj-lt"/>
              <a:buNone/>
              <a:defRPr sz="2400" b="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five facets here</a:t>
            </a:r>
            <a:endParaRPr lang="en-GB" dirty="0"/>
          </a:p>
        </p:txBody>
      </p:sp>
      <p:sp>
        <p:nvSpPr>
          <p:cNvPr id="8" name="TextBox 7">
            <a:extLst>
              <a:ext uri="{FF2B5EF4-FFF2-40B4-BE49-F238E27FC236}">
                <a16:creationId xmlns:a16="http://schemas.microsoft.com/office/drawing/2014/main" id="{7AE585B4-E4D5-4E00-B277-0D6B9C77902F}"/>
              </a:ext>
            </a:extLst>
          </p:cNvPr>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pic>
        <p:nvPicPr>
          <p:cNvPr id="9" name="Picture 2">
            <a:extLst>
              <a:ext uri="{FF2B5EF4-FFF2-40B4-BE49-F238E27FC236}">
                <a16:creationId xmlns:a16="http://schemas.microsoft.com/office/drawing/2014/main" id="{2D5EBBD6-CE2D-4D85-9BD9-D27823DDFC3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263012" y="242847"/>
            <a:ext cx="1114602" cy="57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E3A402FB-A94F-49A6-9E20-E4827102279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263013" y="978325"/>
            <a:ext cx="1114600" cy="57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78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6. Discovery - Title F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7350"/>
            <a:ext cx="9141291" cy="5143500"/>
          </a:xfrm>
          <a:prstGeom prst="rect">
            <a:avLst/>
          </a:prstGeom>
        </p:spPr>
      </p:pic>
      <p:sp>
        <p:nvSpPr>
          <p:cNvPr id="2" name="Title 1"/>
          <p:cNvSpPr>
            <a:spLocks noGrp="1"/>
          </p:cNvSpPr>
          <p:nvPr>
            <p:ph type="ctrTitle" hasCustomPrompt="1"/>
          </p:nvPr>
        </p:nvSpPr>
        <p:spPr>
          <a:xfrm>
            <a:off x="3635896" y="1563638"/>
            <a:ext cx="5040560" cy="1224136"/>
          </a:xfrm>
        </p:spPr>
        <p:txBody>
          <a:bodyPr anchor="ctr">
            <a:noAutofit/>
          </a:bodyPr>
          <a:lstStyle>
            <a:lvl1pPr algn="l">
              <a:defRPr sz="3600" b="0" baseline="0">
                <a:solidFill>
                  <a:schemeClr val="tx1"/>
                </a:solidFill>
                <a:latin typeface="Arial" panose="020B0604020202020204" pitchFamily="34" charset="0"/>
                <a:cs typeface="Arial" panose="020B0604020202020204" pitchFamily="34" charset="0"/>
              </a:defRPr>
            </a:lvl1pPr>
          </a:lstStyle>
          <a:p>
            <a:r>
              <a:rPr lang="en-US" dirty="0"/>
              <a:t>Click to edit Master</a:t>
            </a:r>
            <a:br>
              <a:rPr lang="en-US" dirty="0"/>
            </a:br>
            <a:r>
              <a:rPr lang="en-US" dirty="0"/>
              <a:t>title style</a:t>
            </a:r>
            <a:endParaRPr lang="en-GB" dirty="0"/>
          </a:p>
        </p:txBody>
      </p:sp>
      <p:sp>
        <p:nvSpPr>
          <p:cNvPr id="3" name="Subtitle 2"/>
          <p:cNvSpPr>
            <a:spLocks noGrp="1"/>
          </p:cNvSpPr>
          <p:nvPr>
            <p:ph type="subTitle" idx="1" hasCustomPrompt="1"/>
          </p:nvPr>
        </p:nvSpPr>
        <p:spPr>
          <a:xfrm>
            <a:off x="3625387" y="2859782"/>
            <a:ext cx="5040560" cy="468052"/>
          </a:xfrm>
        </p:spPr>
        <p:txBody>
          <a:bodyPr>
            <a:noAutofit/>
          </a:bodyPr>
          <a:lstStyle>
            <a:lvl1pPr marL="0" indent="0" algn="l">
              <a:lnSpc>
                <a:spcPct val="100000"/>
              </a:lnSpc>
              <a:buFont typeface="+mj-lt"/>
              <a:buNone/>
              <a:defRPr sz="2400" b="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five facets here</a:t>
            </a:r>
            <a:endParaRPr lang="en-GB" dirty="0"/>
          </a:p>
        </p:txBody>
      </p:sp>
      <p:sp>
        <p:nvSpPr>
          <p:cNvPr id="8" name="TextBox 7">
            <a:extLst>
              <a:ext uri="{FF2B5EF4-FFF2-40B4-BE49-F238E27FC236}">
                <a16:creationId xmlns:a16="http://schemas.microsoft.com/office/drawing/2014/main" id="{23AD68F4-8CFE-4D8A-BF97-788321E1C8A2}"/>
              </a:ext>
            </a:extLst>
          </p:cNvPr>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pic>
        <p:nvPicPr>
          <p:cNvPr id="14" name="Picture 2">
            <a:extLst>
              <a:ext uri="{FF2B5EF4-FFF2-40B4-BE49-F238E27FC236}">
                <a16:creationId xmlns:a16="http://schemas.microsoft.com/office/drawing/2014/main" id="{438648B7-6F5F-41B8-AA93-5245D6BDDD0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6284490" y="89363"/>
            <a:ext cx="1236212" cy="63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E1752D10-10A5-49E1-93C9-FA2B3B20DF2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7653603" y="89363"/>
            <a:ext cx="1234001" cy="6377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58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9. Discovery - Title CB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2" name="Title 1"/>
          <p:cNvSpPr>
            <a:spLocks noGrp="1"/>
          </p:cNvSpPr>
          <p:nvPr>
            <p:ph type="ctrTitle" hasCustomPrompt="1"/>
          </p:nvPr>
        </p:nvSpPr>
        <p:spPr>
          <a:xfrm>
            <a:off x="3635896" y="1563638"/>
            <a:ext cx="5040560" cy="1224136"/>
          </a:xfrm>
        </p:spPr>
        <p:txBody>
          <a:bodyPr anchor="ctr">
            <a:noAutofit/>
          </a:bodyPr>
          <a:lstStyle>
            <a:lvl1pPr algn="l">
              <a:defRPr sz="3600" b="0" baseline="0">
                <a:solidFill>
                  <a:schemeClr val="tx1"/>
                </a:solidFill>
                <a:latin typeface="Arial" panose="020B0604020202020204" pitchFamily="34" charset="0"/>
                <a:cs typeface="Arial" panose="020B0604020202020204" pitchFamily="34" charset="0"/>
              </a:defRPr>
            </a:lvl1pPr>
          </a:lstStyle>
          <a:p>
            <a:r>
              <a:rPr lang="en-US" dirty="0"/>
              <a:t>Click to edit Master</a:t>
            </a:r>
            <a:br>
              <a:rPr lang="en-US" dirty="0"/>
            </a:br>
            <a:r>
              <a:rPr lang="en-US" dirty="0"/>
              <a:t>title style</a:t>
            </a:r>
            <a:endParaRPr lang="en-GB" dirty="0"/>
          </a:p>
        </p:txBody>
      </p:sp>
      <p:sp>
        <p:nvSpPr>
          <p:cNvPr id="13" name="Subtitle 2"/>
          <p:cNvSpPr>
            <a:spLocks noGrp="1"/>
          </p:cNvSpPr>
          <p:nvPr>
            <p:ph type="subTitle" idx="1" hasCustomPrompt="1"/>
          </p:nvPr>
        </p:nvSpPr>
        <p:spPr>
          <a:xfrm>
            <a:off x="3625387" y="2859782"/>
            <a:ext cx="5040560" cy="468052"/>
          </a:xfrm>
        </p:spPr>
        <p:txBody>
          <a:bodyPr>
            <a:noAutofit/>
          </a:bodyPr>
          <a:lstStyle>
            <a:lvl1pPr marL="0" indent="0" algn="l">
              <a:lnSpc>
                <a:spcPct val="100000"/>
              </a:lnSpc>
              <a:buFont typeface="+mj-lt"/>
              <a:buNone/>
              <a:defRPr sz="2400" b="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five facets here</a:t>
            </a:r>
            <a:endParaRPr lang="en-GB" dirty="0"/>
          </a:p>
        </p:txBody>
      </p:sp>
      <p:sp>
        <p:nvSpPr>
          <p:cNvPr id="8" name="TextBox 7">
            <a:extLst>
              <a:ext uri="{FF2B5EF4-FFF2-40B4-BE49-F238E27FC236}">
                <a16:creationId xmlns:a16="http://schemas.microsoft.com/office/drawing/2014/main" id="{7AE585B4-E4D5-4E00-B277-0D6B9C77902F}"/>
              </a:ext>
            </a:extLst>
          </p:cNvPr>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pic>
        <p:nvPicPr>
          <p:cNvPr id="9" name="Picture 2">
            <a:extLst>
              <a:ext uri="{FF2B5EF4-FFF2-40B4-BE49-F238E27FC236}">
                <a16:creationId xmlns:a16="http://schemas.microsoft.com/office/drawing/2014/main" id="{266A1558-A2C1-48FE-93B8-F770D85E8FA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6284490" y="89363"/>
            <a:ext cx="1236212" cy="63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06D75B01-02AA-431C-BE2B-36B4C06288F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7653603" y="89363"/>
            <a:ext cx="1234001" cy="6377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87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FE5E41D-3D35-44F2-B805-ED358CB386C1}" type="datetimeFigureOut">
              <a:rPr lang="en-GB" smtClean="0"/>
              <a:t>27/05/2024</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7344B5-0808-4216-BB12-7D79E8174DE9}" type="slidenum">
              <a:rPr lang="en-GB" smtClean="0"/>
              <a:t>‹#›</a:t>
            </a:fld>
            <a:endParaRPr lang="en-GB" dirty="0"/>
          </a:p>
        </p:txBody>
      </p:sp>
    </p:spTree>
    <p:extLst>
      <p:ext uri="{BB962C8B-B14F-4D97-AF65-F5344CB8AC3E}">
        <p14:creationId xmlns:p14="http://schemas.microsoft.com/office/powerpoint/2010/main" val="585496788"/>
      </p:ext>
    </p:extLst>
  </p:cSld>
  <p:clrMap bg1="lt1" tx1="dk1" bg2="lt2" tx2="dk2" accent1="accent1" accent2="accent2" accent3="accent3" accent4="accent4" accent5="accent5" accent6="accent6" hlink="hlink" folHlink="folHlink"/>
  <p:sldLayoutIdLst>
    <p:sldLayoutId id="2147483724" r:id="rId1"/>
    <p:sldLayoutId id="2147483686" r:id="rId2"/>
    <p:sldLayoutId id="2147483689" r:id="rId3"/>
    <p:sldLayoutId id="2147483727" r:id="rId4"/>
    <p:sldLayoutId id="2147483728" r:id="rId5"/>
    <p:sldLayoutId id="2147483690" r:id="rId6"/>
    <p:sldLayoutId id="2147483710" r:id="rId7"/>
    <p:sldLayoutId id="2147483729" r:id="rId8"/>
    <p:sldLayoutId id="2147483730" r:id="rId9"/>
    <p:sldLayoutId id="2147483691" r:id="rId10"/>
    <p:sldLayoutId id="2147483707" r:id="rId11"/>
    <p:sldLayoutId id="2147483692" r:id="rId12"/>
    <p:sldLayoutId id="2147483706" r:id="rId13"/>
    <p:sldLayoutId id="2147483681" r:id="rId14"/>
    <p:sldLayoutId id="2147483712" r:id="rId15"/>
    <p:sldLayoutId id="2147483713" r:id="rId16"/>
    <p:sldLayoutId id="2147483714" r:id="rId17"/>
    <p:sldLayoutId id="2147483715" r:id="rId18"/>
    <p:sldLayoutId id="2147483717" r:id="rId19"/>
    <p:sldLayoutId id="2147483733" r:id="rId20"/>
    <p:sldLayoutId id="2147483734" r:id="rId21"/>
    <p:sldLayoutId id="2147483735" r:id="rId22"/>
    <p:sldLayoutId id="2147483736" r:id="rId2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cdn2.hubspot.net/hubfs/1576919/D_PR_1_v1_enGB_14_Sample_Insights_Discovery_Personal_Profile_-_Full_(Sample_Copy).pdf" TargetMode="External"/><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0.sv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2.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7DF86-1F46-2945-88AD-1FE3987570BA}"/>
              </a:ext>
            </a:extLst>
          </p:cNvPr>
          <p:cNvSpPr>
            <a:spLocks noGrp="1"/>
          </p:cNvSpPr>
          <p:nvPr>
            <p:ph type="title"/>
          </p:nvPr>
        </p:nvSpPr>
        <p:spPr>
          <a:xfrm>
            <a:off x="179512" y="4053234"/>
            <a:ext cx="8101408" cy="857250"/>
          </a:xfrm>
        </p:spPr>
        <p:txBody>
          <a:bodyPr>
            <a:normAutofit fontScale="90000"/>
          </a:bodyPr>
          <a:lstStyle/>
          <a:p>
            <a:pPr algn="ctr"/>
            <a:r>
              <a:rPr lang="en-US" sz="2800" dirty="0"/>
              <a:t>Insights Discovery Support Options 2024</a:t>
            </a:r>
            <a:br>
              <a:rPr lang="en-US" sz="2800" dirty="0"/>
            </a:br>
            <a:endParaRPr lang="en-US" sz="2800" dirty="0"/>
          </a:p>
        </p:txBody>
      </p:sp>
      <p:pic>
        <p:nvPicPr>
          <p:cNvPr id="4" name="Picture 3">
            <a:extLst>
              <a:ext uri="{FF2B5EF4-FFF2-40B4-BE49-F238E27FC236}">
                <a16:creationId xmlns:a16="http://schemas.microsoft.com/office/drawing/2014/main" id="{422D3805-CE39-234C-A8BA-8818A157D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248960"/>
            <a:ext cx="2209800" cy="1028700"/>
          </a:xfrm>
          <a:prstGeom prst="rect">
            <a:avLst/>
          </a:prstGeom>
        </p:spPr>
      </p:pic>
      <p:pic>
        <p:nvPicPr>
          <p:cNvPr id="8" name="brightside logo CMYK.jpeg" descr="brightside logo CMYK.jpeg">
            <a:extLst>
              <a:ext uri="{FF2B5EF4-FFF2-40B4-BE49-F238E27FC236}">
                <a16:creationId xmlns:a16="http://schemas.microsoft.com/office/drawing/2014/main" id="{742C541D-2578-1244-A964-96DDF362AB01}"/>
              </a:ext>
            </a:extLst>
          </p:cNvPr>
          <p:cNvPicPr>
            <a:picLocks noChangeAspect="1"/>
          </p:cNvPicPr>
          <p:nvPr/>
        </p:nvPicPr>
        <p:blipFill>
          <a:blip r:embed="rId4"/>
          <a:stretch>
            <a:fillRect/>
          </a:stretch>
        </p:blipFill>
        <p:spPr>
          <a:xfrm>
            <a:off x="1619672" y="2479154"/>
            <a:ext cx="1609379" cy="568312"/>
          </a:xfrm>
          <a:prstGeom prst="rect">
            <a:avLst/>
          </a:prstGeom>
          <a:ln w="12700">
            <a:miter lim="400000"/>
          </a:ln>
        </p:spPr>
      </p:pic>
      <p:sp>
        <p:nvSpPr>
          <p:cNvPr id="2" name="AutoShape 2" descr="Millar &amp; Bryce">
            <a:extLst>
              <a:ext uri="{FF2B5EF4-FFF2-40B4-BE49-F238E27FC236}">
                <a16:creationId xmlns:a16="http://schemas.microsoft.com/office/drawing/2014/main" id="{03E5070A-D403-404F-BEDE-F891997B1440}"/>
              </a:ext>
            </a:extLst>
          </p:cNvPr>
          <p:cNvSpPr>
            <a:spLocks noChangeAspect="1" noChangeArrowheads="1"/>
          </p:cNvSpPr>
          <p:nvPr/>
        </p:nvSpPr>
        <p:spPr bwMode="auto">
          <a:xfrm>
            <a:off x="3474708" y="1356742"/>
            <a:ext cx="2286000" cy="2286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586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9FD61FB7-F5ED-AF46-BA4F-4118B65D41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3725"/>
          <a:stretch>
            <a:fillRect/>
          </a:stretch>
        </p:blipFill>
        <p:spPr bwMode="auto">
          <a:xfrm>
            <a:off x="243427" y="896694"/>
            <a:ext cx="2005013" cy="207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5">
            <a:extLst>
              <a:ext uri="{FF2B5EF4-FFF2-40B4-BE49-F238E27FC236}">
                <a16:creationId xmlns:a16="http://schemas.microsoft.com/office/drawing/2014/main" id="{C696978B-C9E3-DF47-8A1E-C0D681DE26E6}"/>
              </a:ext>
            </a:extLst>
          </p:cNvPr>
          <p:cNvSpPr>
            <a:spLocks noChangeArrowheads="1"/>
          </p:cNvSpPr>
          <p:nvPr/>
        </p:nvSpPr>
        <p:spPr bwMode="auto">
          <a:xfrm>
            <a:off x="1486231" y="182775"/>
            <a:ext cx="66287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700" b="1" dirty="0"/>
              <a:t>Module Overview: Effective Leadership</a:t>
            </a:r>
          </a:p>
        </p:txBody>
      </p:sp>
      <p:sp>
        <p:nvSpPr>
          <p:cNvPr id="37892" name="AutoShape 2" descr="16Personalities">
            <a:extLst>
              <a:ext uri="{FF2B5EF4-FFF2-40B4-BE49-F238E27FC236}">
                <a16:creationId xmlns:a16="http://schemas.microsoft.com/office/drawing/2014/main" id="{497EA8EA-FA30-4647-A6A1-EE8F67E928E4}"/>
              </a:ext>
            </a:extLst>
          </p:cNvPr>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37893" name="AutoShape 4" descr="16Personalities">
            <a:extLst>
              <a:ext uri="{FF2B5EF4-FFF2-40B4-BE49-F238E27FC236}">
                <a16:creationId xmlns:a16="http://schemas.microsoft.com/office/drawing/2014/main" id="{281283D3-A43E-614F-84B4-49C044805CA7}"/>
              </a:ext>
            </a:extLst>
          </p:cNvPr>
          <p:cNvSpPr>
            <a:spLocks noChangeAspect="1" noChangeArrowheads="1"/>
          </p:cNvSpPr>
          <p:nvPr/>
        </p:nvSpPr>
        <p:spPr bwMode="auto">
          <a:xfrm>
            <a:off x="4572000" y="25717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pic>
        <p:nvPicPr>
          <p:cNvPr id="37894" name="Graphic 15">
            <a:extLst>
              <a:ext uri="{FF2B5EF4-FFF2-40B4-BE49-F238E27FC236}">
                <a16:creationId xmlns:a16="http://schemas.microsoft.com/office/drawing/2014/main" id="{E2D64D1E-72A7-AA43-A034-D2CC0A78F1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740" y="993382"/>
            <a:ext cx="200501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DB12E0B-6C67-EF4B-95AA-F7CA1B3D491F}"/>
              </a:ext>
            </a:extLst>
          </p:cNvPr>
          <p:cNvSpPr/>
          <p:nvPr/>
        </p:nvSpPr>
        <p:spPr>
          <a:xfrm>
            <a:off x="4482053" y="966613"/>
            <a:ext cx="4572000" cy="2308324"/>
          </a:xfrm>
          <a:prstGeom prst="rect">
            <a:avLst/>
          </a:prstGeom>
        </p:spPr>
        <p:txBody>
          <a:bodyPr>
            <a:spAutoFit/>
          </a:bodyPr>
          <a:lstStyle/>
          <a:p>
            <a:pPr>
              <a:defRPr/>
            </a:pPr>
            <a:r>
              <a:rPr lang="en-GB" b="1" dirty="0">
                <a:solidFill>
                  <a:srgbClr val="73FDD6"/>
                </a:solidFill>
                <a:latin typeface="Arial" panose="020B0604020202020204" pitchFamily="34" charset="0"/>
                <a:cs typeface="Arial" panose="020B0604020202020204" pitchFamily="34" charset="0"/>
              </a:rPr>
              <a:t>Purpose of Effective Leadership Session</a:t>
            </a:r>
          </a:p>
          <a:p>
            <a:pP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To create space to consider how you can further use Insights Discovery</a:t>
            </a:r>
          </a:p>
          <a:p>
            <a:pP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Bring awareness to the strengths and gifts each colour energy brings in leadership</a:t>
            </a:r>
          </a:p>
          <a:p>
            <a:pP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Provide you with some practical ideas and tools which you can use</a:t>
            </a:r>
          </a:p>
        </p:txBody>
      </p:sp>
      <p:sp>
        <p:nvSpPr>
          <p:cNvPr id="3" name="Rectangle 2">
            <a:extLst>
              <a:ext uri="{FF2B5EF4-FFF2-40B4-BE49-F238E27FC236}">
                <a16:creationId xmlns:a16="http://schemas.microsoft.com/office/drawing/2014/main" id="{D2394567-98A5-D34E-88AA-14B634940728}"/>
              </a:ext>
            </a:extLst>
          </p:cNvPr>
          <p:cNvSpPr/>
          <p:nvPr/>
        </p:nvSpPr>
        <p:spPr>
          <a:xfrm>
            <a:off x="2915816" y="3319121"/>
            <a:ext cx="4572000" cy="1661993"/>
          </a:xfrm>
          <a:prstGeom prst="rect">
            <a:avLst/>
          </a:prstGeom>
        </p:spPr>
        <p:txBody>
          <a:bodyPr>
            <a:spAutoFit/>
          </a:bodyPr>
          <a:lstStyle/>
          <a:p>
            <a:pPr>
              <a:defRPr/>
            </a:pPr>
            <a:endParaRPr lang="en-GB" dirty="0"/>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What is Leadership?</a:t>
            </a:r>
          </a:p>
          <a:p>
            <a:pPr marL="285750" indent="-285750">
              <a:buFont typeface="Arial" panose="020B0604020202020204" pitchFamily="34" charset="0"/>
              <a:buChar cha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Colour Energies in Leadership</a:t>
            </a:r>
          </a:p>
          <a:p>
            <a:pPr marL="285750" indent="-285750">
              <a:buFont typeface="Arial" panose="020B0604020202020204" pitchFamily="34" charset="0"/>
              <a:buChar cha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Four Manifestations of Leadership</a:t>
            </a:r>
          </a:p>
          <a:p>
            <a:pP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Leveraging Strengths &amp; Motivating A Team</a:t>
            </a:r>
          </a:p>
        </p:txBody>
      </p:sp>
      <p:sp>
        <p:nvSpPr>
          <p:cNvPr id="4" name="Rectangle 3">
            <a:extLst>
              <a:ext uri="{FF2B5EF4-FFF2-40B4-BE49-F238E27FC236}">
                <a16:creationId xmlns:a16="http://schemas.microsoft.com/office/drawing/2014/main" id="{0532A85A-8919-8E4C-8F26-79F4226625DA}"/>
              </a:ext>
            </a:extLst>
          </p:cNvPr>
          <p:cNvSpPr/>
          <p:nvPr/>
        </p:nvSpPr>
        <p:spPr>
          <a:xfrm>
            <a:off x="509656" y="3877474"/>
            <a:ext cx="2129622" cy="369332"/>
          </a:xfrm>
          <a:prstGeom prst="rect">
            <a:avLst/>
          </a:prstGeom>
        </p:spPr>
        <p:txBody>
          <a:bodyPr wrap="none">
            <a:spAutoFit/>
          </a:bodyPr>
          <a:lstStyle/>
          <a:p>
            <a:pPr>
              <a:defRPr/>
            </a:pPr>
            <a:r>
              <a:rPr lang="en-GB" b="1" dirty="0">
                <a:solidFill>
                  <a:srgbClr val="73FDD6"/>
                </a:solidFill>
                <a:latin typeface="Arial" panose="020B0604020202020204" pitchFamily="34" charset="0"/>
                <a:cs typeface="Arial" panose="020B0604020202020204" pitchFamily="34" charset="0"/>
              </a:rPr>
              <a:t>Agenda for Today</a:t>
            </a:r>
          </a:p>
        </p:txBody>
      </p:sp>
    </p:spTree>
    <p:extLst>
      <p:ext uri="{BB962C8B-B14F-4D97-AF65-F5344CB8AC3E}">
        <p14:creationId xmlns:p14="http://schemas.microsoft.com/office/powerpoint/2010/main" val="18514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9FD61FB7-F5ED-AF46-BA4F-4118B65D41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3725"/>
          <a:stretch>
            <a:fillRect/>
          </a:stretch>
        </p:blipFill>
        <p:spPr bwMode="auto">
          <a:xfrm>
            <a:off x="243427" y="896694"/>
            <a:ext cx="2005013" cy="207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5">
            <a:extLst>
              <a:ext uri="{FF2B5EF4-FFF2-40B4-BE49-F238E27FC236}">
                <a16:creationId xmlns:a16="http://schemas.microsoft.com/office/drawing/2014/main" id="{C696978B-C9E3-DF47-8A1E-C0D681DE26E6}"/>
              </a:ext>
            </a:extLst>
          </p:cNvPr>
          <p:cNvSpPr>
            <a:spLocks noChangeArrowheads="1"/>
          </p:cNvSpPr>
          <p:nvPr/>
        </p:nvSpPr>
        <p:spPr bwMode="auto">
          <a:xfrm>
            <a:off x="555516" y="223519"/>
            <a:ext cx="8032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t>Module Overview: Communication &amp; Challenging Conversations</a:t>
            </a:r>
          </a:p>
        </p:txBody>
      </p:sp>
      <p:sp>
        <p:nvSpPr>
          <p:cNvPr id="37892" name="AutoShape 2" descr="16Personalities">
            <a:extLst>
              <a:ext uri="{FF2B5EF4-FFF2-40B4-BE49-F238E27FC236}">
                <a16:creationId xmlns:a16="http://schemas.microsoft.com/office/drawing/2014/main" id="{497EA8EA-FA30-4647-A6A1-EE8F67E928E4}"/>
              </a:ext>
            </a:extLst>
          </p:cNvPr>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37893" name="AutoShape 4" descr="16Personalities">
            <a:extLst>
              <a:ext uri="{FF2B5EF4-FFF2-40B4-BE49-F238E27FC236}">
                <a16:creationId xmlns:a16="http://schemas.microsoft.com/office/drawing/2014/main" id="{281283D3-A43E-614F-84B4-49C044805CA7}"/>
              </a:ext>
            </a:extLst>
          </p:cNvPr>
          <p:cNvSpPr>
            <a:spLocks noChangeAspect="1" noChangeArrowheads="1"/>
          </p:cNvSpPr>
          <p:nvPr/>
        </p:nvSpPr>
        <p:spPr bwMode="auto">
          <a:xfrm>
            <a:off x="4572000" y="25717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2" name="Rectangle 1">
            <a:extLst>
              <a:ext uri="{FF2B5EF4-FFF2-40B4-BE49-F238E27FC236}">
                <a16:creationId xmlns:a16="http://schemas.microsoft.com/office/drawing/2014/main" id="{2DB12E0B-6C67-EF4B-95AA-F7CA1B3D491F}"/>
              </a:ext>
            </a:extLst>
          </p:cNvPr>
          <p:cNvSpPr/>
          <p:nvPr/>
        </p:nvSpPr>
        <p:spPr>
          <a:xfrm>
            <a:off x="4482053" y="966613"/>
            <a:ext cx="4572000" cy="1600438"/>
          </a:xfrm>
          <a:prstGeom prst="rect">
            <a:avLst/>
          </a:prstGeom>
        </p:spPr>
        <p:txBody>
          <a:bodyPr>
            <a:spAutoFit/>
          </a:bodyPr>
          <a:lstStyle/>
          <a:p>
            <a:pPr>
              <a:defRPr/>
            </a:pPr>
            <a:r>
              <a:rPr lang="en-GB" sz="1400" b="1" dirty="0">
                <a:solidFill>
                  <a:srgbClr val="73FDD6"/>
                </a:solidFill>
                <a:latin typeface="Arial" panose="020B0604020202020204" pitchFamily="34" charset="0"/>
                <a:cs typeface="Arial" panose="020B0604020202020204" pitchFamily="34" charset="0"/>
              </a:rPr>
              <a:t>Purpose of Challenging Conversations Module</a:t>
            </a:r>
          </a:p>
          <a:p>
            <a:pP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To create space to consider how you communicate</a:t>
            </a:r>
          </a:p>
          <a:p>
            <a:pP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Consider different approaches to giving feedback</a:t>
            </a:r>
          </a:p>
          <a:p>
            <a:pP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Provide you with some practical ideas and tools which you can use straight away</a:t>
            </a:r>
          </a:p>
        </p:txBody>
      </p:sp>
      <p:sp>
        <p:nvSpPr>
          <p:cNvPr id="3" name="Rectangle 2">
            <a:extLst>
              <a:ext uri="{FF2B5EF4-FFF2-40B4-BE49-F238E27FC236}">
                <a16:creationId xmlns:a16="http://schemas.microsoft.com/office/drawing/2014/main" id="{D2394567-98A5-D34E-88AA-14B634940728}"/>
              </a:ext>
            </a:extLst>
          </p:cNvPr>
          <p:cNvSpPr/>
          <p:nvPr/>
        </p:nvSpPr>
        <p:spPr>
          <a:xfrm>
            <a:off x="2915816" y="2975525"/>
            <a:ext cx="4572000" cy="2308324"/>
          </a:xfrm>
          <a:prstGeom prst="rect">
            <a:avLst/>
          </a:prstGeom>
        </p:spPr>
        <p:txBody>
          <a:bodyPr>
            <a:spAutoFit/>
          </a:bodyPr>
          <a:lstStyle/>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Communication Strategies using the Colour Energies</a:t>
            </a:r>
          </a:p>
          <a:p>
            <a:pPr marL="285750" indent="-285750">
              <a:buFont typeface="Arial" panose="020B0604020202020204" pitchFamily="34" charset="0"/>
              <a:buChar cha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4Ps Communication Model</a:t>
            </a:r>
          </a:p>
          <a:p>
            <a:pPr marL="285750" indent="-285750">
              <a:buFont typeface="Arial" panose="020B0604020202020204" pitchFamily="34" charset="0"/>
              <a:buChar cha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Your experience of challenging conversations</a:t>
            </a:r>
          </a:p>
          <a:p>
            <a:pPr marL="285750" indent="-285750">
              <a:buFont typeface="Arial" panose="020B0604020202020204" pitchFamily="34" charset="0"/>
              <a:buChar cha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Crucial Conversations</a:t>
            </a:r>
          </a:p>
          <a:p>
            <a:pPr marL="285750" indent="-285750">
              <a:buFont typeface="Arial" panose="020B0604020202020204" pitchFamily="34" charset="0"/>
              <a:buChar cha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D4 Feedback Model &amp; Examples</a:t>
            </a:r>
          </a:p>
          <a:p>
            <a:pPr marL="285750" indent="-285750">
              <a:buFont typeface="Arial" panose="020B0604020202020204" pitchFamily="34" charset="0"/>
              <a:buChar char="•"/>
              <a:defRP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Reflection</a:t>
            </a:r>
          </a:p>
          <a:p>
            <a:pPr>
              <a:defRPr/>
            </a:pPr>
            <a:endParaRPr lang="en-GB" sz="12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532A85A-8919-8E4C-8F26-79F4226625DA}"/>
              </a:ext>
            </a:extLst>
          </p:cNvPr>
          <p:cNvSpPr/>
          <p:nvPr/>
        </p:nvSpPr>
        <p:spPr>
          <a:xfrm>
            <a:off x="509656" y="3877474"/>
            <a:ext cx="2129622" cy="369332"/>
          </a:xfrm>
          <a:prstGeom prst="rect">
            <a:avLst/>
          </a:prstGeom>
        </p:spPr>
        <p:txBody>
          <a:bodyPr wrap="none">
            <a:spAutoFit/>
          </a:bodyPr>
          <a:lstStyle/>
          <a:p>
            <a:pPr>
              <a:defRPr/>
            </a:pPr>
            <a:r>
              <a:rPr lang="en-GB" b="1" dirty="0">
                <a:solidFill>
                  <a:srgbClr val="73FDD6"/>
                </a:solidFill>
                <a:latin typeface="Arial" panose="020B0604020202020204" pitchFamily="34" charset="0"/>
                <a:cs typeface="Arial" panose="020B0604020202020204" pitchFamily="34" charset="0"/>
              </a:rPr>
              <a:t>Agenda for Today</a:t>
            </a:r>
          </a:p>
        </p:txBody>
      </p:sp>
      <p:pic>
        <p:nvPicPr>
          <p:cNvPr id="10" name="Picture 9">
            <a:extLst>
              <a:ext uri="{FF2B5EF4-FFF2-40B4-BE49-F238E27FC236}">
                <a16:creationId xmlns:a16="http://schemas.microsoft.com/office/drawing/2014/main" id="{595BCF2A-7ABD-E242-B099-CCC1C2179B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869" y="870110"/>
            <a:ext cx="2062680" cy="2105416"/>
          </a:xfrm>
          <a:prstGeom prst="rect">
            <a:avLst/>
          </a:prstGeom>
        </p:spPr>
      </p:pic>
    </p:spTree>
    <p:extLst>
      <p:ext uri="{BB962C8B-B14F-4D97-AF65-F5344CB8AC3E}">
        <p14:creationId xmlns:p14="http://schemas.microsoft.com/office/powerpoint/2010/main" val="110231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2">
            <a:extLst>
              <a:ext uri="{FF2B5EF4-FFF2-40B4-BE49-F238E27FC236}">
                <a16:creationId xmlns:a16="http://schemas.microsoft.com/office/drawing/2014/main" id="{077C7027-8530-6E4F-AB40-AED03E5241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3725"/>
          <a:stretch>
            <a:fillRect/>
          </a:stretch>
        </p:blipFill>
        <p:spPr bwMode="auto">
          <a:xfrm>
            <a:off x="309897" y="693791"/>
            <a:ext cx="2430587" cy="251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AutoShape 2" descr="16Personalities">
            <a:extLst>
              <a:ext uri="{FF2B5EF4-FFF2-40B4-BE49-F238E27FC236}">
                <a16:creationId xmlns:a16="http://schemas.microsoft.com/office/drawing/2014/main" id="{0A39F0C5-CF3E-4F45-B5B4-6F98C39B886F}"/>
              </a:ext>
            </a:extLst>
          </p:cNvPr>
          <p:cNvSpPr>
            <a:spLocks noChangeAspect="1" noChangeArrowheads="1"/>
          </p:cNvSpPr>
          <p:nvPr/>
        </p:nvSpPr>
        <p:spPr bwMode="auto">
          <a:xfrm>
            <a:off x="4486275" y="2486025"/>
            <a:ext cx="171450" cy="17145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013"/>
          </a:p>
        </p:txBody>
      </p:sp>
      <p:sp>
        <p:nvSpPr>
          <p:cNvPr id="37893" name="AutoShape 4" descr="16Personalities">
            <a:extLst>
              <a:ext uri="{FF2B5EF4-FFF2-40B4-BE49-F238E27FC236}">
                <a16:creationId xmlns:a16="http://schemas.microsoft.com/office/drawing/2014/main" id="{77F7FF05-E52D-A743-A7BE-66ADA9983CE6}"/>
              </a:ext>
            </a:extLst>
          </p:cNvPr>
          <p:cNvSpPr>
            <a:spLocks noChangeAspect="1" noChangeArrowheads="1"/>
          </p:cNvSpPr>
          <p:nvPr/>
        </p:nvSpPr>
        <p:spPr bwMode="auto">
          <a:xfrm>
            <a:off x="4572000" y="2571750"/>
            <a:ext cx="171450" cy="17145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013"/>
          </a:p>
        </p:txBody>
      </p:sp>
      <p:sp>
        <p:nvSpPr>
          <p:cNvPr id="2" name="Rectangle 1">
            <a:extLst>
              <a:ext uri="{FF2B5EF4-FFF2-40B4-BE49-F238E27FC236}">
                <a16:creationId xmlns:a16="http://schemas.microsoft.com/office/drawing/2014/main" id="{51E1587B-99E5-5647-96E0-F981B7C09D5E}"/>
              </a:ext>
            </a:extLst>
          </p:cNvPr>
          <p:cNvSpPr/>
          <p:nvPr/>
        </p:nvSpPr>
        <p:spPr>
          <a:xfrm>
            <a:off x="3494320" y="985837"/>
            <a:ext cx="4606071" cy="1792798"/>
          </a:xfrm>
          <a:prstGeom prst="rect">
            <a:avLst/>
          </a:prstGeom>
        </p:spPr>
        <p:txBody>
          <a:bodyPr wrap="square">
            <a:spAutoFit/>
          </a:bodyPr>
          <a:lstStyle/>
          <a:p>
            <a:pPr>
              <a:defRPr/>
            </a:pPr>
            <a:r>
              <a:rPr lang="en-GB" sz="1600" b="1" dirty="0">
                <a:solidFill>
                  <a:srgbClr val="73FDD6"/>
                </a:solidFill>
                <a:cs typeface="Arial" panose="020B0604020202020204" pitchFamily="34" charset="0"/>
              </a:rPr>
              <a:t>Purpose of Module</a:t>
            </a:r>
          </a:p>
          <a:p>
            <a:pPr>
              <a:defRPr/>
            </a:pPr>
            <a:endParaRPr lang="en-GB" sz="1050" b="1" dirty="0">
              <a:cs typeface="Arial" panose="020B0604020202020204" pitchFamily="34" charset="0"/>
            </a:endParaRPr>
          </a:p>
          <a:p>
            <a:pPr marL="214313" indent="-214313">
              <a:buFont typeface="Arial" panose="020B0604020202020204" pitchFamily="34" charset="0"/>
              <a:buChar char="•"/>
              <a:defRPr/>
            </a:pPr>
            <a:r>
              <a:rPr lang="en-GB" sz="1050" b="1" dirty="0">
                <a:cs typeface="Arial" panose="020B0604020202020204" pitchFamily="34" charset="0"/>
              </a:rPr>
              <a:t>To create space to consider how you can further use Insights Discovery in every day approaches to being more strategic</a:t>
            </a:r>
          </a:p>
          <a:p>
            <a:pPr marL="214313" indent="-214313">
              <a:buFont typeface="Arial" panose="020B0604020202020204" pitchFamily="34" charset="0"/>
              <a:buChar char="•"/>
              <a:defRPr/>
            </a:pPr>
            <a:endParaRPr lang="en-GB" sz="1050" b="1" dirty="0">
              <a:cs typeface="Arial" panose="020B0604020202020204" pitchFamily="34" charset="0"/>
            </a:endParaRPr>
          </a:p>
          <a:p>
            <a:pPr marL="214313" indent="-214313">
              <a:buFont typeface="Arial" panose="020B0604020202020204" pitchFamily="34" charset="0"/>
              <a:buChar char="•"/>
              <a:defRPr/>
            </a:pPr>
            <a:r>
              <a:rPr lang="en-GB" sz="1050" b="1" dirty="0">
                <a:cs typeface="Arial" panose="020B0604020202020204" pitchFamily="34" charset="0"/>
              </a:rPr>
              <a:t>Practical way to consider how to bring in a more strategic approach to individual leaders and collaboratively as a team</a:t>
            </a:r>
          </a:p>
          <a:p>
            <a:pPr marL="214313" indent="-214313">
              <a:buFont typeface="Arial" panose="020B0604020202020204" pitchFamily="34" charset="0"/>
              <a:buChar char="•"/>
              <a:defRPr/>
            </a:pPr>
            <a:endParaRPr lang="en-GB" sz="1050" b="1" dirty="0">
              <a:cs typeface="Arial" panose="020B0604020202020204" pitchFamily="34" charset="0"/>
            </a:endParaRPr>
          </a:p>
          <a:p>
            <a:pPr marL="214313" indent="-214313">
              <a:buFont typeface="Arial" panose="020B0604020202020204" pitchFamily="34" charset="0"/>
              <a:buChar char="•"/>
              <a:defRPr/>
            </a:pPr>
            <a:r>
              <a:rPr lang="en-GB" sz="1050" b="1" dirty="0">
                <a:cs typeface="Arial" panose="020B0604020202020204" pitchFamily="34" charset="0"/>
              </a:rPr>
              <a:t>Considering ways of working with other leadership team members to best lead and engage the organisation as a whole</a:t>
            </a:r>
          </a:p>
        </p:txBody>
      </p:sp>
      <p:sp>
        <p:nvSpPr>
          <p:cNvPr id="3" name="Rectangle 2">
            <a:extLst>
              <a:ext uri="{FF2B5EF4-FFF2-40B4-BE49-F238E27FC236}">
                <a16:creationId xmlns:a16="http://schemas.microsoft.com/office/drawing/2014/main" id="{53ABEECE-1FE6-914F-91C6-0F9D283ADA22}"/>
              </a:ext>
            </a:extLst>
          </p:cNvPr>
          <p:cNvSpPr/>
          <p:nvPr/>
        </p:nvSpPr>
        <p:spPr>
          <a:xfrm>
            <a:off x="3494320" y="2864360"/>
            <a:ext cx="4914229" cy="2339102"/>
          </a:xfrm>
          <a:prstGeom prst="rect">
            <a:avLst/>
          </a:prstGeom>
        </p:spPr>
        <p:txBody>
          <a:bodyPr wrap="square">
            <a:spAutoFit/>
          </a:bodyPr>
          <a:lstStyle/>
          <a:p>
            <a:pPr>
              <a:defRPr/>
            </a:pPr>
            <a:endParaRPr lang="en-GB" dirty="0"/>
          </a:p>
          <a:p>
            <a:pPr marL="214313" indent="-214313">
              <a:buFont typeface="Arial" panose="020B0604020202020204" pitchFamily="34" charset="0"/>
              <a:buChar char="•"/>
              <a:defRPr/>
            </a:pPr>
            <a:r>
              <a:rPr lang="en-GB" sz="1100" b="1" dirty="0">
                <a:cs typeface="Arial" panose="020B0604020202020204" pitchFamily="34" charset="0"/>
              </a:rPr>
              <a:t>Value &amp; approach to strategic planning</a:t>
            </a:r>
          </a:p>
          <a:p>
            <a:pPr marL="214313" indent="-214313">
              <a:buFont typeface="Arial" panose="020B0604020202020204" pitchFamily="34" charset="0"/>
              <a:buChar char="•"/>
              <a:defRPr/>
            </a:pPr>
            <a:endParaRPr lang="en-GB" sz="1100" b="1" dirty="0">
              <a:cs typeface="Arial" panose="020B0604020202020204" pitchFamily="34" charset="0"/>
            </a:endParaRPr>
          </a:p>
          <a:p>
            <a:pPr marL="214313" indent="-214313">
              <a:buFont typeface="Arial" panose="020B0604020202020204" pitchFamily="34" charset="0"/>
              <a:buChar char="•"/>
              <a:defRPr/>
            </a:pPr>
            <a:r>
              <a:rPr lang="en-GB" sz="1100" b="1" dirty="0">
                <a:cs typeface="Arial" panose="020B0604020202020204" pitchFamily="34" charset="0"/>
              </a:rPr>
              <a:t>Individual approach to strategy</a:t>
            </a:r>
          </a:p>
          <a:p>
            <a:pPr marL="214313" indent="-214313">
              <a:buFont typeface="Arial" panose="020B0604020202020204" pitchFamily="34" charset="0"/>
              <a:buChar char="•"/>
              <a:defRPr/>
            </a:pPr>
            <a:endParaRPr lang="en-GB" sz="1100" b="1" dirty="0">
              <a:cs typeface="Arial" panose="020B0604020202020204" pitchFamily="34" charset="0"/>
            </a:endParaRPr>
          </a:p>
          <a:p>
            <a:pPr marL="214313" indent="-214313">
              <a:buFont typeface="Arial" panose="020B0604020202020204" pitchFamily="34" charset="0"/>
              <a:buChar char="•"/>
              <a:defRPr/>
            </a:pPr>
            <a:r>
              <a:rPr lang="en-GB" sz="1100" b="1" dirty="0">
                <a:cs typeface="Arial" panose="020B0604020202020204" pitchFamily="34" charset="0"/>
              </a:rPr>
              <a:t>Collaboration to deliver strategy</a:t>
            </a:r>
          </a:p>
          <a:p>
            <a:pPr marL="214313" indent="-214313">
              <a:buFont typeface="Arial" panose="020B0604020202020204" pitchFamily="34" charset="0"/>
              <a:buChar char="•"/>
              <a:defRPr/>
            </a:pPr>
            <a:endParaRPr lang="en-GB" sz="1100" b="1" dirty="0">
              <a:cs typeface="Arial" panose="020B0604020202020204" pitchFamily="34" charset="0"/>
            </a:endParaRPr>
          </a:p>
          <a:p>
            <a:pPr marL="214313" indent="-214313">
              <a:buFont typeface="Arial" panose="020B0604020202020204" pitchFamily="34" charset="0"/>
              <a:buChar char="•"/>
              <a:defRPr/>
            </a:pPr>
            <a:r>
              <a:rPr lang="en-GB" sz="1100" b="1" dirty="0">
                <a:cs typeface="Arial" panose="020B0604020202020204" pitchFamily="34" charset="0"/>
              </a:rPr>
              <a:t>Collaboration in Action: Utilising collective strength of the leadership team </a:t>
            </a:r>
          </a:p>
          <a:p>
            <a:pPr marL="214313" indent="-214313">
              <a:buFont typeface="Arial" panose="020B0604020202020204" pitchFamily="34" charset="0"/>
              <a:buChar char="•"/>
              <a:defRPr/>
            </a:pPr>
            <a:endParaRPr lang="en-GB" sz="1100" b="1" dirty="0">
              <a:cs typeface="Arial" panose="020B0604020202020204" pitchFamily="34" charset="0"/>
            </a:endParaRPr>
          </a:p>
          <a:p>
            <a:pPr>
              <a:defRPr/>
            </a:pPr>
            <a:endParaRPr lang="en-GB" sz="1100" b="1" dirty="0">
              <a:cs typeface="Arial" panose="020B0604020202020204" pitchFamily="34" charset="0"/>
            </a:endParaRPr>
          </a:p>
          <a:p>
            <a:pPr>
              <a:defRPr/>
            </a:pPr>
            <a:endParaRPr lang="en-GB" sz="900" b="1" dirty="0">
              <a:cs typeface="Arial" panose="020B0604020202020204" pitchFamily="34" charset="0"/>
            </a:endParaRPr>
          </a:p>
          <a:p>
            <a:pPr>
              <a:defRPr/>
            </a:pPr>
            <a:endParaRPr lang="en-US" sz="900" dirty="0">
              <a:cs typeface="Arial" panose="020B0604020202020204" pitchFamily="34" charset="0"/>
            </a:endParaRPr>
          </a:p>
        </p:txBody>
      </p:sp>
      <p:sp>
        <p:nvSpPr>
          <p:cNvPr id="20487" name="Rectangle 3">
            <a:extLst>
              <a:ext uri="{FF2B5EF4-FFF2-40B4-BE49-F238E27FC236}">
                <a16:creationId xmlns:a16="http://schemas.microsoft.com/office/drawing/2014/main" id="{9FAB3B57-DB7A-DE42-9A07-033A0DA1C57B}"/>
              </a:ext>
            </a:extLst>
          </p:cNvPr>
          <p:cNvSpPr>
            <a:spLocks noChangeArrowheads="1"/>
          </p:cNvSpPr>
          <p:nvPr/>
        </p:nvSpPr>
        <p:spPr bwMode="auto">
          <a:xfrm>
            <a:off x="1525191" y="3551635"/>
            <a:ext cx="196912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panose="020B0604020202020204" pitchFamily="34" charset="0"/>
                <a:cs typeface="Times New Roman" panose="02020603050405020304" pitchFamily="18" charset="0"/>
              </a:defRPr>
            </a:lvl1pPr>
            <a:lvl2pPr marL="742950" indent="-285750">
              <a:defRPr sz="2200">
                <a:solidFill>
                  <a:schemeClr val="tx1"/>
                </a:solidFill>
                <a:latin typeface="Arial" panose="020B0604020202020204" pitchFamily="34" charset="0"/>
                <a:cs typeface="Times New Roman" panose="02020603050405020304" pitchFamily="18" charset="0"/>
              </a:defRPr>
            </a:lvl2pPr>
            <a:lvl3pPr marL="1143000" indent="-228600">
              <a:defRPr sz="2200">
                <a:solidFill>
                  <a:schemeClr val="tx1"/>
                </a:solidFill>
                <a:latin typeface="Arial" panose="020B0604020202020204" pitchFamily="34" charset="0"/>
                <a:cs typeface="Times New Roman" panose="02020603050405020304" pitchFamily="18" charset="0"/>
              </a:defRPr>
            </a:lvl3pPr>
            <a:lvl4pPr marL="1600200" indent="-228600">
              <a:defRPr sz="2200">
                <a:solidFill>
                  <a:schemeClr val="tx1"/>
                </a:solidFill>
                <a:latin typeface="Arial" panose="020B0604020202020204" pitchFamily="34" charset="0"/>
                <a:cs typeface="Times New Roman" panose="02020603050405020304" pitchFamily="18" charset="0"/>
              </a:defRPr>
            </a:lvl4pPr>
            <a:lvl5pPr marL="2057400" indent="-228600">
              <a:defRPr sz="2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9pPr>
          </a:lstStyle>
          <a:p>
            <a:r>
              <a:rPr lang="en-GB" altLang="en-US" sz="1650" b="1">
                <a:solidFill>
                  <a:srgbClr val="73FDD6"/>
                </a:solidFill>
                <a:cs typeface="Arial" panose="020B0604020202020204" pitchFamily="34" charset="0"/>
              </a:rPr>
              <a:t>Agenda for Today</a:t>
            </a:r>
          </a:p>
        </p:txBody>
      </p:sp>
      <p:sp>
        <p:nvSpPr>
          <p:cNvPr id="9" name="Rectangle 5">
            <a:extLst>
              <a:ext uri="{FF2B5EF4-FFF2-40B4-BE49-F238E27FC236}">
                <a16:creationId xmlns:a16="http://schemas.microsoft.com/office/drawing/2014/main" id="{72E913BE-B8E9-9B41-BE77-A8EEB39B1B9A}"/>
              </a:ext>
            </a:extLst>
          </p:cNvPr>
          <p:cNvSpPr>
            <a:spLocks noChangeArrowheads="1"/>
          </p:cNvSpPr>
          <p:nvPr/>
        </p:nvSpPr>
        <p:spPr bwMode="auto">
          <a:xfrm>
            <a:off x="662781" y="134368"/>
            <a:ext cx="8316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700" b="1" dirty="0"/>
              <a:t>Module Overview: </a:t>
            </a:r>
            <a:r>
              <a:rPr lang="en-US" altLang="en-US" sz="2400" b="1" dirty="0"/>
              <a:t>Strategic Planning &amp; Collaboration</a:t>
            </a:r>
            <a:endParaRPr lang="en-US" altLang="en-US" sz="2700" b="1" dirty="0"/>
          </a:p>
        </p:txBody>
      </p:sp>
    </p:spTree>
    <p:extLst>
      <p:ext uri="{BB962C8B-B14F-4D97-AF65-F5344CB8AC3E}">
        <p14:creationId xmlns:p14="http://schemas.microsoft.com/office/powerpoint/2010/main" val="28175643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2">
            <a:extLst>
              <a:ext uri="{FF2B5EF4-FFF2-40B4-BE49-F238E27FC236}">
                <a16:creationId xmlns:a16="http://schemas.microsoft.com/office/drawing/2014/main" id="{077C7027-8530-6E4F-AB40-AED03E5241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3725"/>
          <a:stretch>
            <a:fillRect/>
          </a:stretch>
        </p:blipFill>
        <p:spPr bwMode="auto">
          <a:xfrm>
            <a:off x="309897" y="693791"/>
            <a:ext cx="2430587" cy="251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AutoShape 2" descr="16Personalities">
            <a:extLst>
              <a:ext uri="{FF2B5EF4-FFF2-40B4-BE49-F238E27FC236}">
                <a16:creationId xmlns:a16="http://schemas.microsoft.com/office/drawing/2014/main" id="{0A39F0C5-CF3E-4F45-B5B4-6F98C39B886F}"/>
              </a:ext>
            </a:extLst>
          </p:cNvPr>
          <p:cNvSpPr>
            <a:spLocks noChangeAspect="1" noChangeArrowheads="1"/>
          </p:cNvSpPr>
          <p:nvPr/>
        </p:nvSpPr>
        <p:spPr bwMode="auto">
          <a:xfrm>
            <a:off x="4486275" y="2486025"/>
            <a:ext cx="171450" cy="17145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013"/>
          </a:p>
        </p:txBody>
      </p:sp>
      <p:sp>
        <p:nvSpPr>
          <p:cNvPr id="37893" name="AutoShape 4" descr="16Personalities">
            <a:extLst>
              <a:ext uri="{FF2B5EF4-FFF2-40B4-BE49-F238E27FC236}">
                <a16:creationId xmlns:a16="http://schemas.microsoft.com/office/drawing/2014/main" id="{77F7FF05-E52D-A743-A7BE-66ADA9983CE6}"/>
              </a:ext>
            </a:extLst>
          </p:cNvPr>
          <p:cNvSpPr>
            <a:spLocks noChangeAspect="1" noChangeArrowheads="1"/>
          </p:cNvSpPr>
          <p:nvPr/>
        </p:nvSpPr>
        <p:spPr bwMode="auto">
          <a:xfrm>
            <a:off x="4572000" y="2571750"/>
            <a:ext cx="171450" cy="17145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013"/>
          </a:p>
        </p:txBody>
      </p:sp>
      <p:sp>
        <p:nvSpPr>
          <p:cNvPr id="2" name="Rectangle 1">
            <a:extLst>
              <a:ext uri="{FF2B5EF4-FFF2-40B4-BE49-F238E27FC236}">
                <a16:creationId xmlns:a16="http://schemas.microsoft.com/office/drawing/2014/main" id="{51E1587B-99E5-5647-96E0-F981B7C09D5E}"/>
              </a:ext>
            </a:extLst>
          </p:cNvPr>
          <p:cNvSpPr/>
          <p:nvPr/>
        </p:nvSpPr>
        <p:spPr>
          <a:xfrm>
            <a:off x="3494320" y="985837"/>
            <a:ext cx="5339783" cy="2023631"/>
          </a:xfrm>
          <a:prstGeom prst="rect">
            <a:avLst/>
          </a:prstGeom>
        </p:spPr>
        <p:txBody>
          <a:bodyPr wrap="square">
            <a:spAutoFit/>
          </a:bodyPr>
          <a:lstStyle/>
          <a:p>
            <a:pPr>
              <a:defRPr/>
            </a:pPr>
            <a:r>
              <a:rPr lang="en-GB" sz="1600" b="1" dirty="0">
                <a:solidFill>
                  <a:srgbClr val="73FDD6"/>
                </a:solidFill>
                <a:cs typeface="Arial" panose="020B0604020202020204" pitchFamily="34" charset="0"/>
              </a:rPr>
              <a:t>Purpose of Module</a:t>
            </a:r>
          </a:p>
          <a:p>
            <a:pPr>
              <a:defRPr/>
            </a:pPr>
            <a:endParaRPr lang="en-GB" sz="1050" b="1" dirty="0">
              <a:cs typeface="Arial" panose="020B0604020202020204" pitchFamily="34" charset="0"/>
            </a:endParaRPr>
          </a:p>
          <a:p>
            <a:pPr marL="214313" indent="-214313">
              <a:buFont typeface="Arial" panose="020B0604020202020204" pitchFamily="34" charset="0"/>
              <a:buChar char="•"/>
              <a:defRPr/>
            </a:pPr>
            <a:r>
              <a:rPr lang="en-GB" sz="1100" b="1" dirty="0">
                <a:cs typeface="Arial" panose="020B0604020202020204" pitchFamily="34" charset="0"/>
              </a:rPr>
              <a:t>To understand the power of mindset in leadership </a:t>
            </a:r>
          </a:p>
          <a:p>
            <a:pPr>
              <a:defRPr/>
            </a:pPr>
            <a:endParaRPr lang="en-GB" sz="1100" b="1" dirty="0">
              <a:cs typeface="Arial" panose="020B0604020202020204" pitchFamily="34" charset="0"/>
            </a:endParaRPr>
          </a:p>
          <a:p>
            <a:pPr marL="214313" indent="-214313">
              <a:buFont typeface="Arial" panose="020B0604020202020204" pitchFamily="34" charset="0"/>
              <a:buChar char="•"/>
              <a:defRPr/>
            </a:pPr>
            <a:r>
              <a:rPr lang="en-GB" sz="1100" b="1" dirty="0">
                <a:cs typeface="Arial" panose="020B0604020202020204" pitchFamily="34" charset="0"/>
              </a:rPr>
              <a:t>To encourage the leaders to think about how they can impact their mindset to enhance their leadership approach</a:t>
            </a:r>
          </a:p>
          <a:p>
            <a:pPr>
              <a:defRPr/>
            </a:pPr>
            <a:endParaRPr lang="en-GB" sz="1100" b="1" dirty="0">
              <a:cs typeface="Arial" panose="020B0604020202020204" pitchFamily="34" charset="0"/>
            </a:endParaRPr>
          </a:p>
          <a:p>
            <a:pPr marL="214313" indent="-214313">
              <a:buFont typeface="Arial" panose="020B0604020202020204" pitchFamily="34" charset="0"/>
              <a:buChar char="•"/>
              <a:defRPr/>
            </a:pPr>
            <a:r>
              <a:rPr lang="en-GB" sz="1100" b="1" dirty="0">
                <a:cs typeface="Arial" panose="020B0604020202020204" pitchFamily="34" charset="0"/>
              </a:rPr>
              <a:t>To enhance understanding and accountability of being a leader within Oh Polly</a:t>
            </a:r>
          </a:p>
          <a:p>
            <a:pPr marL="214313" indent="-214313">
              <a:buFont typeface="Arial" panose="020B0604020202020204" pitchFamily="34" charset="0"/>
              <a:buChar char="•"/>
              <a:defRPr/>
            </a:pPr>
            <a:endParaRPr lang="en-GB" sz="1100" b="1" dirty="0">
              <a:cs typeface="Arial" panose="020B0604020202020204" pitchFamily="34" charset="0"/>
            </a:endParaRPr>
          </a:p>
          <a:p>
            <a:pPr marL="214313" indent="-214313">
              <a:buFont typeface="Arial" panose="020B0604020202020204" pitchFamily="34" charset="0"/>
              <a:buChar char="•"/>
              <a:defRPr/>
            </a:pPr>
            <a:r>
              <a:rPr lang="en-GB" sz="1100" b="1" dirty="0">
                <a:cs typeface="Arial" panose="020B0604020202020204" pitchFamily="34" charset="0"/>
              </a:rPr>
              <a:t>To gather 360 feedback on their style to further enhance self awareness</a:t>
            </a:r>
          </a:p>
        </p:txBody>
      </p:sp>
      <p:sp>
        <p:nvSpPr>
          <p:cNvPr id="3" name="Rectangle 2">
            <a:extLst>
              <a:ext uri="{FF2B5EF4-FFF2-40B4-BE49-F238E27FC236}">
                <a16:creationId xmlns:a16="http://schemas.microsoft.com/office/drawing/2014/main" id="{53ABEECE-1FE6-914F-91C6-0F9D283ADA22}"/>
              </a:ext>
            </a:extLst>
          </p:cNvPr>
          <p:cNvSpPr/>
          <p:nvPr/>
        </p:nvSpPr>
        <p:spPr>
          <a:xfrm>
            <a:off x="3445754" y="2990285"/>
            <a:ext cx="4914229" cy="2677656"/>
          </a:xfrm>
          <a:prstGeom prst="rect">
            <a:avLst/>
          </a:prstGeom>
        </p:spPr>
        <p:txBody>
          <a:bodyPr wrap="square">
            <a:spAutoFit/>
          </a:bodyPr>
          <a:lstStyle/>
          <a:p>
            <a:pPr>
              <a:defRPr/>
            </a:pPr>
            <a:endParaRPr lang="en-GB" dirty="0"/>
          </a:p>
          <a:p>
            <a:pPr marL="214313" indent="-214313">
              <a:buFont typeface="Arial" panose="020B0604020202020204" pitchFamily="34" charset="0"/>
              <a:buChar char="•"/>
              <a:defRPr/>
            </a:pPr>
            <a:r>
              <a:rPr lang="en-GB" sz="1100" b="1" dirty="0">
                <a:cs typeface="Arial" panose="020B0604020202020204" pitchFamily="34" charset="0"/>
              </a:rPr>
              <a:t>Fixed v Growth Mindset</a:t>
            </a:r>
          </a:p>
          <a:p>
            <a:pPr marL="214313" indent="-214313">
              <a:buFont typeface="Arial" panose="020B0604020202020204" pitchFamily="34" charset="0"/>
              <a:buChar char="•"/>
              <a:defRPr/>
            </a:pPr>
            <a:endParaRPr lang="en-GB" sz="1100" b="1" dirty="0">
              <a:cs typeface="Arial" panose="020B0604020202020204" pitchFamily="34" charset="0"/>
            </a:endParaRPr>
          </a:p>
          <a:p>
            <a:pPr marL="214313" indent="-214313">
              <a:buFont typeface="Arial" panose="020B0604020202020204" pitchFamily="34" charset="0"/>
              <a:buChar char="•"/>
              <a:defRPr/>
            </a:pPr>
            <a:r>
              <a:rPr lang="en-GB" sz="1100" b="1" dirty="0">
                <a:cs typeface="Arial" panose="020B0604020202020204" pitchFamily="34" charset="0"/>
              </a:rPr>
              <a:t>Shifting Perspective</a:t>
            </a:r>
          </a:p>
          <a:p>
            <a:pPr marL="214313" indent="-214313">
              <a:buFont typeface="Arial" panose="020B0604020202020204" pitchFamily="34" charset="0"/>
              <a:buChar char="•"/>
              <a:defRPr/>
            </a:pPr>
            <a:endParaRPr lang="en-GB" sz="1100" b="1" dirty="0">
              <a:cs typeface="Arial" panose="020B0604020202020204" pitchFamily="34" charset="0"/>
            </a:endParaRPr>
          </a:p>
          <a:p>
            <a:pPr marL="214313" indent="-214313">
              <a:buFont typeface="Arial" panose="020B0604020202020204" pitchFamily="34" charset="0"/>
              <a:buChar char="•"/>
              <a:defRPr/>
            </a:pPr>
            <a:r>
              <a:rPr lang="en-GB" sz="1100" b="1" dirty="0">
                <a:cs typeface="Arial" panose="020B0604020202020204" pitchFamily="34" charset="0"/>
              </a:rPr>
              <a:t>Resilience Toolkit</a:t>
            </a:r>
          </a:p>
          <a:p>
            <a:pPr marL="214313" indent="-214313">
              <a:buFont typeface="Arial" panose="020B0604020202020204" pitchFamily="34" charset="0"/>
              <a:buChar char="•"/>
              <a:defRPr/>
            </a:pPr>
            <a:endParaRPr lang="en-GB" sz="1100" b="1" dirty="0">
              <a:cs typeface="Arial" panose="020B0604020202020204" pitchFamily="34" charset="0"/>
            </a:endParaRPr>
          </a:p>
          <a:p>
            <a:pPr marL="214313" indent="-214313">
              <a:buFont typeface="Arial" panose="020B0604020202020204" pitchFamily="34" charset="0"/>
              <a:buChar char="•"/>
              <a:defRPr/>
            </a:pPr>
            <a:r>
              <a:rPr lang="en-GB" sz="1100" b="1" dirty="0">
                <a:cs typeface="Arial" panose="020B0604020202020204" pitchFamily="34" charset="0"/>
              </a:rPr>
              <a:t>Understanding 360 Feedback &amp; How this impacts how we approach our leadership role – strengths &amp; development areas</a:t>
            </a:r>
          </a:p>
          <a:p>
            <a:pPr>
              <a:defRPr/>
            </a:pPr>
            <a:endParaRPr lang="en-GB" sz="1100" b="1" dirty="0">
              <a:cs typeface="Arial" panose="020B0604020202020204" pitchFamily="34" charset="0"/>
            </a:endParaRPr>
          </a:p>
          <a:p>
            <a:pPr marL="214313" indent="-214313">
              <a:buFont typeface="Arial" panose="020B0604020202020204" pitchFamily="34" charset="0"/>
              <a:buChar char="•"/>
              <a:defRPr/>
            </a:pPr>
            <a:r>
              <a:rPr lang="en-GB" sz="1100" b="1" dirty="0">
                <a:cs typeface="Arial" panose="020B0604020202020204" pitchFamily="34" charset="0"/>
              </a:rPr>
              <a:t>Programme Close &amp; Action Planning</a:t>
            </a:r>
          </a:p>
          <a:p>
            <a:pPr marL="214313" indent="-214313">
              <a:buFont typeface="Arial" panose="020B0604020202020204" pitchFamily="34" charset="0"/>
              <a:buChar char="•"/>
              <a:defRPr/>
            </a:pPr>
            <a:endParaRPr lang="en-GB" sz="1100" b="1" dirty="0">
              <a:cs typeface="Arial" panose="020B0604020202020204" pitchFamily="34" charset="0"/>
            </a:endParaRPr>
          </a:p>
          <a:p>
            <a:pPr>
              <a:defRPr/>
            </a:pPr>
            <a:endParaRPr lang="en-GB" sz="1100" b="1" dirty="0">
              <a:cs typeface="Arial" panose="020B0604020202020204" pitchFamily="34" charset="0"/>
            </a:endParaRPr>
          </a:p>
          <a:p>
            <a:pPr>
              <a:defRPr/>
            </a:pPr>
            <a:endParaRPr lang="en-GB" sz="900" b="1" dirty="0">
              <a:cs typeface="Arial" panose="020B0604020202020204" pitchFamily="34" charset="0"/>
            </a:endParaRPr>
          </a:p>
          <a:p>
            <a:pPr>
              <a:defRPr/>
            </a:pPr>
            <a:endParaRPr lang="en-US" sz="900" dirty="0">
              <a:cs typeface="Arial" panose="020B0604020202020204" pitchFamily="34" charset="0"/>
            </a:endParaRPr>
          </a:p>
        </p:txBody>
      </p:sp>
      <p:sp>
        <p:nvSpPr>
          <p:cNvPr id="20487" name="Rectangle 3">
            <a:extLst>
              <a:ext uri="{FF2B5EF4-FFF2-40B4-BE49-F238E27FC236}">
                <a16:creationId xmlns:a16="http://schemas.microsoft.com/office/drawing/2014/main" id="{9FAB3B57-DB7A-DE42-9A07-033A0DA1C57B}"/>
              </a:ext>
            </a:extLst>
          </p:cNvPr>
          <p:cNvSpPr>
            <a:spLocks noChangeArrowheads="1"/>
          </p:cNvSpPr>
          <p:nvPr/>
        </p:nvSpPr>
        <p:spPr bwMode="auto">
          <a:xfrm>
            <a:off x="1525191" y="3551635"/>
            <a:ext cx="196912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panose="020B0604020202020204" pitchFamily="34" charset="0"/>
                <a:cs typeface="Times New Roman" panose="02020603050405020304" pitchFamily="18" charset="0"/>
              </a:defRPr>
            </a:lvl1pPr>
            <a:lvl2pPr marL="742950" indent="-285750">
              <a:defRPr sz="2200">
                <a:solidFill>
                  <a:schemeClr val="tx1"/>
                </a:solidFill>
                <a:latin typeface="Arial" panose="020B0604020202020204" pitchFamily="34" charset="0"/>
                <a:cs typeface="Times New Roman" panose="02020603050405020304" pitchFamily="18" charset="0"/>
              </a:defRPr>
            </a:lvl2pPr>
            <a:lvl3pPr marL="1143000" indent="-228600">
              <a:defRPr sz="2200">
                <a:solidFill>
                  <a:schemeClr val="tx1"/>
                </a:solidFill>
                <a:latin typeface="Arial" panose="020B0604020202020204" pitchFamily="34" charset="0"/>
                <a:cs typeface="Times New Roman" panose="02020603050405020304" pitchFamily="18" charset="0"/>
              </a:defRPr>
            </a:lvl3pPr>
            <a:lvl4pPr marL="1600200" indent="-228600">
              <a:defRPr sz="2200">
                <a:solidFill>
                  <a:schemeClr val="tx1"/>
                </a:solidFill>
                <a:latin typeface="Arial" panose="020B0604020202020204" pitchFamily="34" charset="0"/>
                <a:cs typeface="Times New Roman" panose="02020603050405020304" pitchFamily="18" charset="0"/>
              </a:defRPr>
            </a:lvl4pPr>
            <a:lvl5pPr marL="2057400" indent="-228600">
              <a:defRPr sz="2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Times New Roman" panose="02020603050405020304" pitchFamily="18" charset="0"/>
              </a:defRPr>
            </a:lvl9pPr>
          </a:lstStyle>
          <a:p>
            <a:r>
              <a:rPr lang="en-GB" altLang="en-US" sz="1650" b="1">
                <a:solidFill>
                  <a:srgbClr val="73FDD6"/>
                </a:solidFill>
                <a:cs typeface="Arial" panose="020B0604020202020204" pitchFamily="34" charset="0"/>
              </a:rPr>
              <a:t>Agenda for Today</a:t>
            </a:r>
          </a:p>
        </p:txBody>
      </p:sp>
      <p:sp>
        <p:nvSpPr>
          <p:cNvPr id="9" name="Rectangle 5">
            <a:extLst>
              <a:ext uri="{FF2B5EF4-FFF2-40B4-BE49-F238E27FC236}">
                <a16:creationId xmlns:a16="http://schemas.microsoft.com/office/drawing/2014/main" id="{72E913BE-B8E9-9B41-BE77-A8EEB39B1B9A}"/>
              </a:ext>
            </a:extLst>
          </p:cNvPr>
          <p:cNvSpPr>
            <a:spLocks noChangeArrowheads="1"/>
          </p:cNvSpPr>
          <p:nvPr/>
        </p:nvSpPr>
        <p:spPr bwMode="auto">
          <a:xfrm>
            <a:off x="662781" y="134368"/>
            <a:ext cx="797846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700" b="1" dirty="0"/>
              <a:t>Module Overview: </a:t>
            </a:r>
            <a:r>
              <a:rPr lang="en-US" altLang="en-US" sz="2400" b="1" dirty="0"/>
              <a:t>Growth Mindset &amp; 360 Feedback</a:t>
            </a:r>
            <a:endParaRPr lang="en-US" altLang="en-US" sz="2700" b="1" dirty="0"/>
          </a:p>
        </p:txBody>
      </p:sp>
    </p:spTree>
    <p:extLst>
      <p:ext uri="{BB962C8B-B14F-4D97-AF65-F5344CB8AC3E}">
        <p14:creationId xmlns:p14="http://schemas.microsoft.com/office/powerpoint/2010/main" val="19692266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7DF86-1F46-2945-88AD-1FE3987570BA}"/>
              </a:ext>
            </a:extLst>
          </p:cNvPr>
          <p:cNvSpPr>
            <a:spLocks noGrp="1"/>
          </p:cNvSpPr>
          <p:nvPr>
            <p:ph type="title"/>
          </p:nvPr>
        </p:nvSpPr>
        <p:spPr>
          <a:xfrm>
            <a:off x="179512" y="4053234"/>
            <a:ext cx="8101408" cy="857250"/>
          </a:xfrm>
        </p:spPr>
        <p:txBody>
          <a:bodyPr>
            <a:normAutofit/>
          </a:bodyPr>
          <a:lstStyle/>
          <a:p>
            <a:pPr algn="ctr"/>
            <a:r>
              <a:rPr lang="en-US" sz="2800" dirty="0"/>
              <a:t>Further Reading Information</a:t>
            </a:r>
          </a:p>
        </p:txBody>
      </p:sp>
      <p:pic>
        <p:nvPicPr>
          <p:cNvPr id="7" name="Picture 6">
            <a:extLst>
              <a:ext uri="{FF2B5EF4-FFF2-40B4-BE49-F238E27FC236}">
                <a16:creationId xmlns:a16="http://schemas.microsoft.com/office/drawing/2014/main" id="{B288A14F-1537-A24C-AEC8-61332D9F9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7272" y="2195859"/>
            <a:ext cx="1491445" cy="1491445"/>
          </a:xfrm>
          <a:prstGeom prst="rect">
            <a:avLst/>
          </a:prstGeom>
        </p:spPr>
      </p:pic>
      <p:pic>
        <p:nvPicPr>
          <p:cNvPr id="4" name="Picture 3">
            <a:extLst>
              <a:ext uri="{FF2B5EF4-FFF2-40B4-BE49-F238E27FC236}">
                <a16:creationId xmlns:a16="http://schemas.microsoft.com/office/drawing/2014/main" id="{422D3805-CE39-234C-A8BA-8818A157D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2248960"/>
            <a:ext cx="2209800" cy="1028700"/>
          </a:xfrm>
          <a:prstGeom prst="rect">
            <a:avLst/>
          </a:prstGeom>
        </p:spPr>
      </p:pic>
      <p:pic>
        <p:nvPicPr>
          <p:cNvPr id="8" name="brightside logo CMYK.jpeg" descr="brightside logo CMYK.jpeg">
            <a:extLst>
              <a:ext uri="{FF2B5EF4-FFF2-40B4-BE49-F238E27FC236}">
                <a16:creationId xmlns:a16="http://schemas.microsoft.com/office/drawing/2014/main" id="{742C541D-2578-1244-A964-96DDF362AB01}"/>
              </a:ext>
            </a:extLst>
          </p:cNvPr>
          <p:cNvPicPr>
            <a:picLocks noChangeAspect="1"/>
          </p:cNvPicPr>
          <p:nvPr/>
        </p:nvPicPr>
        <p:blipFill>
          <a:blip r:embed="rId5"/>
          <a:stretch>
            <a:fillRect/>
          </a:stretch>
        </p:blipFill>
        <p:spPr>
          <a:xfrm>
            <a:off x="497763" y="2499742"/>
            <a:ext cx="1609379" cy="568312"/>
          </a:xfrm>
          <a:prstGeom prst="rect">
            <a:avLst/>
          </a:prstGeom>
          <a:ln w="12700">
            <a:miter lim="400000"/>
          </a:ln>
        </p:spPr>
      </p:pic>
      <p:sp>
        <p:nvSpPr>
          <p:cNvPr id="2" name="AutoShape 2" descr="Millar &amp; Bryce">
            <a:extLst>
              <a:ext uri="{FF2B5EF4-FFF2-40B4-BE49-F238E27FC236}">
                <a16:creationId xmlns:a16="http://schemas.microsoft.com/office/drawing/2014/main" id="{03E5070A-D403-404F-BEDE-F891997B1440}"/>
              </a:ext>
            </a:extLst>
          </p:cNvPr>
          <p:cNvSpPr>
            <a:spLocks noChangeAspect="1" noChangeArrowheads="1"/>
          </p:cNvSpPr>
          <p:nvPr/>
        </p:nvSpPr>
        <p:spPr bwMode="auto">
          <a:xfrm>
            <a:off x="3474708" y="1356742"/>
            <a:ext cx="2286000" cy="2286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28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C71515B-6A32-42A9-A01F-D76F753F5E22}"/>
              </a:ext>
            </a:extLst>
          </p:cNvPr>
          <p:cNvSpPr>
            <a:spLocks noChangeArrowheads="1"/>
          </p:cNvSpPr>
          <p:nvPr/>
        </p:nvSpPr>
        <p:spPr bwMode="auto">
          <a:xfrm>
            <a:off x="3049754" y="1825378"/>
            <a:ext cx="88902" cy="17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3989" tIns="21994" rIns="43989" bIns="21994" numCol="1" anchor="ctr" anchorCtr="0" compatLnSpc="1">
            <a:prstTxWarp prst="textNoShape">
              <a:avLst/>
            </a:prstTxWarp>
            <a:spAutoFit/>
          </a:bodyPr>
          <a:lstStyle/>
          <a:p>
            <a:endParaRPr lang="en-GB" sz="866"/>
          </a:p>
        </p:txBody>
      </p:sp>
      <p:sp>
        <p:nvSpPr>
          <p:cNvPr id="29" name="Rectangle 28">
            <a:extLst>
              <a:ext uri="{FF2B5EF4-FFF2-40B4-BE49-F238E27FC236}">
                <a16:creationId xmlns:a16="http://schemas.microsoft.com/office/drawing/2014/main" id="{CA648859-4874-464C-94CC-18B4C7A79478}"/>
              </a:ext>
            </a:extLst>
          </p:cNvPr>
          <p:cNvSpPr>
            <a:spLocks noChangeArrowheads="1"/>
          </p:cNvSpPr>
          <p:nvPr/>
        </p:nvSpPr>
        <p:spPr bwMode="auto">
          <a:xfrm>
            <a:off x="3049754" y="1825378"/>
            <a:ext cx="88902" cy="17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3989" tIns="21994" rIns="43989" bIns="21994" numCol="1" anchor="ctr" anchorCtr="0" compatLnSpc="1">
            <a:prstTxWarp prst="textNoShape">
              <a:avLst/>
            </a:prstTxWarp>
            <a:spAutoFit/>
          </a:bodyPr>
          <a:lstStyle/>
          <a:p>
            <a:endParaRPr lang="en-GB" sz="866"/>
          </a:p>
        </p:txBody>
      </p:sp>
      <p:sp>
        <p:nvSpPr>
          <p:cNvPr id="10" name="Rectangle 9">
            <a:extLst>
              <a:ext uri="{FF2B5EF4-FFF2-40B4-BE49-F238E27FC236}">
                <a16:creationId xmlns:a16="http://schemas.microsoft.com/office/drawing/2014/main" id="{6D11BEF8-FB1F-46BD-9FC3-789C19A40B88}"/>
              </a:ext>
            </a:extLst>
          </p:cNvPr>
          <p:cNvSpPr/>
          <p:nvPr/>
        </p:nvSpPr>
        <p:spPr>
          <a:xfrm>
            <a:off x="323528" y="3874002"/>
            <a:ext cx="5845723" cy="661720"/>
          </a:xfrm>
          <a:prstGeom prst="rect">
            <a:avLst/>
          </a:prstGeom>
        </p:spPr>
        <p:txBody>
          <a:bodyPr wrap="square">
            <a:spAutoFit/>
          </a:bodyPr>
          <a:lstStyle/>
          <a:p>
            <a:pPr>
              <a:spcAft>
                <a:spcPts val="577"/>
              </a:spcAft>
            </a:pPr>
            <a:r>
              <a:rPr lang="en-GB" sz="800" b="1"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Supporting your existing tools</a:t>
            </a:r>
          </a:p>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Our purpose is to help you use the Insights Discovery system to accelerate the transformation of your business and the personal growth of your people. One of Insights Discovery's greatest features is its versatility; it can integrate and support other systems already in place by providing a common, easy-to-use language that is shared across whole organisations. </a:t>
            </a:r>
          </a:p>
        </p:txBody>
      </p:sp>
      <p:sp>
        <p:nvSpPr>
          <p:cNvPr id="9" name="Rectangle 8">
            <a:extLst>
              <a:ext uri="{FF2B5EF4-FFF2-40B4-BE49-F238E27FC236}">
                <a16:creationId xmlns:a16="http://schemas.microsoft.com/office/drawing/2014/main" id="{9D1DDDF0-E690-4303-8752-D6EED7B2D575}"/>
              </a:ext>
            </a:extLst>
          </p:cNvPr>
          <p:cNvSpPr/>
          <p:nvPr/>
        </p:nvSpPr>
        <p:spPr>
          <a:xfrm>
            <a:off x="323528" y="307008"/>
            <a:ext cx="8712968" cy="622799"/>
          </a:xfrm>
          <a:prstGeom prst="rect">
            <a:avLst/>
          </a:prstGeom>
        </p:spPr>
        <p:txBody>
          <a:bodyPr wrap="square">
            <a:spAutoFit/>
          </a:bodyPr>
          <a:lstStyle/>
          <a:p>
            <a:pPr>
              <a:spcAft>
                <a:spcPts val="577"/>
              </a:spcAft>
            </a:pPr>
            <a:r>
              <a:rPr lang="en-GB" sz="1347" b="1"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About Insights Discovery</a:t>
            </a:r>
          </a:p>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Self-awareness is the foundation of excellent teamwork, improved communication, enhanced productivity and truly inspirational leadership. Insights can raise the level of self-awareness throughout your organisation, and help you move into a highly successful future.</a:t>
            </a:r>
          </a:p>
        </p:txBody>
      </p:sp>
      <p:pic>
        <p:nvPicPr>
          <p:cNvPr id="5" name="Picture 4">
            <a:extLst>
              <a:ext uri="{FF2B5EF4-FFF2-40B4-BE49-F238E27FC236}">
                <a16:creationId xmlns:a16="http://schemas.microsoft.com/office/drawing/2014/main" id="{E3350FDC-0E57-4545-933E-615FA78B60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62748" y="1295229"/>
            <a:ext cx="1306503" cy="130650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2B03B75-E74F-454D-A791-7117A8F05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574" y="2864742"/>
            <a:ext cx="1497695" cy="675017"/>
          </a:xfrm>
          <a:prstGeom prst="rect">
            <a:avLst/>
          </a:prstGeom>
        </p:spPr>
      </p:pic>
      <p:sp>
        <p:nvSpPr>
          <p:cNvPr id="3" name="Footer Placeholder 2">
            <a:extLst>
              <a:ext uri="{FF2B5EF4-FFF2-40B4-BE49-F238E27FC236}">
                <a16:creationId xmlns:a16="http://schemas.microsoft.com/office/drawing/2014/main" id="{E814F2AB-B01A-4115-809D-5F20E3A41E5A}"/>
              </a:ext>
            </a:extLst>
          </p:cNvPr>
          <p:cNvSpPr>
            <a:spLocks noGrp="1"/>
          </p:cNvSpPr>
          <p:nvPr>
            <p:ph type="ftr" sz="quarter" idx="4294967295"/>
          </p:nvPr>
        </p:nvSpPr>
        <p:spPr>
          <a:xfrm>
            <a:off x="4419589" y="4767264"/>
            <a:ext cx="304822" cy="273844"/>
          </a:xfrm>
        </p:spPr>
        <p:txBody>
          <a:bodyPr/>
          <a:lstStyle/>
          <a:p>
            <a:fld id="{A31772D6-DD23-4BFB-88BA-2B18E62592CC}" type="slidenum">
              <a:rPr lang="en-GB" sz="433" b="1">
                <a:latin typeface="Arial" panose="020B0604020202020204" pitchFamily="34" charset="0"/>
                <a:cs typeface="Arial" panose="020B0604020202020204" pitchFamily="34" charset="0"/>
              </a:rPr>
              <a:t>15</a:t>
            </a:fld>
            <a:endParaRPr lang="en-GB" sz="433"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730DD08-C568-4C77-9861-D74E6E3D76C3}"/>
              </a:ext>
            </a:extLst>
          </p:cNvPr>
          <p:cNvSpPr/>
          <p:nvPr/>
        </p:nvSpPr>
        <p:spPr>
          <a:xfrm>
            <a:off x="323528" y="1295229"/>
            <a:ext cx="4434046" cy="1107996"/>
          </a:xfrm>
          <a:prstGeom prst="rect">
            <a:avLst/>
          </a:prstGeom>
        </p:spPr>
        <p:txBody>
          <a:bodyPr wrap="square">
            <a:spAutoFit/>
          </a:bodyPr>
          <a:lstStyle/>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The Insights Discovery model is a simple and accessible four-colour model which, accompanied by an Insights Discovery Personal Profile, helps people to understand more about themselves and others.</a:t>
            </a:r>
          </a:p>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It creates a common language that makes it easier to identify strengths and address weaknesses, so that individuals and teams can perform at their highest level.</a:t>
            </a:r>
          </a:p>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This model provides an effective foundation for learning programmes since it inspires individuals to think about how they act and communicate</a:t>
            </a:r>
            <a:r>
              <a:rPr lang="en-GB" sz="577"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a:t>
            </a:r>
          </a:p>
        </p:txBody>
      </p:sp>
      <p:sp>
        <p:nvSpPr>
          <p:cNvPr id="8" name="Rectangle 7">
            <a:extLst>
              <a:ext uri="{FF2B5EF4-FFF2-40B4-BE49-F238E27FC236}">
                <a16:creationId xmlns:a16="http://schemas.microsoft.com/office/drawing/2014/main" id="{2B38297A-A456-435F-B6AE-213BF208046C}"/>
              </a:ext>
            </a:extLst>
          </p:cNvPr>
          <p:cNvSpPr/>
          <p:nvPr/>
        </p:nvSpPr>
        <p:spPr>
          <a:xfrm>
            <a:off x="279129" y="2557103"/>
            <a:ext cx="4400883" cy="907941"/>
          </a:xfrm>
          <a:prstGeom prst="rect">
            <a:avLst/>
          </a:prstGeom>
        </p:spPr>
        <p:txBody>
          <a:bodyPr wrap="square">
            <a:spAutoFit/>
          </a:bodyPr>
          <a:lstStyle/>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Every person has all four colour energies within them but has a natural preference for some over others which influence their motivations and behaviour; it is the combination of these energies which creates each unique personality.</a:t>
            </a:r>
          </a:p>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By understanding your own and others’ preferences better, you can take simple, practical actions that improve your everyday relationships. The Insights Discovery Personal Profile is your guide, enabling you to take control of your own development.</a:t>
            </a:r>
          </a:p>
        </p:txBody>
      </p:sp>
    </p:spTree>
    <p:extLst>
      <p:ext uri="{BB962C8B-B14F-4D97-AF65-F5344CB8AC3E}">
        <p14:creationId xmlns:p14="http://schemas.microsoft.com/office/powerpoint/2010/main" val="37720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049">
            <a:extLst>
              <a:ext uri="{FF2B5EF4-FFF2-40B4-BE49-F238E27FC236}">
                <a16:creationId xmlns:a16="http://schemas.microsoft.com/office/drawing/2014/main" id="{9B4EBF4B-94DF-4268-AE62-9011707689C6}"/>
              </a:ext>
            </a:extLst>
          </p:cNvPr>
          <p:cNvSpPr/>
          <p:nvPr/>
        </p:nvSpPr>
        <p:spPr>
          <a:xfrm>
            <a:off x="2786239" y="2078920"/>
            <a:ext cx="3266700" cy="314573"/>
          </a:xfrm>
          <a:prstGeom prst="rect">
            <a:avLst/>
          </a:prstGeom>
        </p:spPr>
        <p:txBody>
          <a:bodyPr wrap="square">
            <a:spAutoFit/>
          </a:bodyPr>
          <a:lstStyle/>
          <a:p>
            <a:r>
              <a:rPr lang="en-GB" sz="722" b="1"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Some of the advantages of Insights Discovery that learners have listed:</a:t>
            </a:r>
          </a:p>
        </p:txBody>
      </p:sp>
      <p:sp>
        <p:nvSpPr>
          <p:cNvPr id="10" name="Rectangle 9">
            <a:extLst>
              <a:ext uri="{FF2B5EF4-FFF2-40B4-BE49-F238E27FC236}">
                <a16:creationId xmlns:a16="http://schemas.microsoft.com/office/drawing/2014/main" id="{6D11BEF8-FB1F-46BD-9FC3-789C19A40B88}"/>
              </a:ext>
            </a:extLst>
          </p:cNvPr>
          <p:cNvSpPr/>
          <p:nvPr/>
        </p:nvSpPr>
        <p:spPr>
          <a:xfrm>
            <a:off x="2938650" y="366852"/>
            <a:ext cx="3266700" cy="709938"/>
          </a:xfrm>
          <a:prstGeom prst="rect">
            <a:avLst/>
          </a:prstGeom>
        </p:spPr>
        <p:txBody>
          <a:bodyPr wrap="square">
            <a:spAutoFit/>
          </a:bodyPr>
          <a:lstStyle/>
          <a:p>
            <a:pPr>
              <a:spcAft>
                <a:spcPts val="577"/>
              </a:spcAft>
            </a:pPr>
            <a:r>
              <a:rPr lang="en-GB" sz="1347" b="1"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Benefits of Insights Discovery</a:t>
            </a:r>
          </a:p>
          <a:p>
            <a:pPr>
              <a:spcAft>
                <a:spcPts val="577"/>
              </a:spcAft>
            </a:pPr>
            <a:r>
              <a:rPr lang="en-GB" sz="722"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The Insights Discovery methodology allows individuals to view their personal preferences in relation to those of others, making it easy to identify where they may come into conflict, and where they share common ground.</a:t>
            </a:r>
          </a:p>
        </p:txBody>
      </p:sp>
      <p:sp>
        <p:nvSpPr>
          <p:cNvPr id="12" name="Rectangle 11">
            <a:extLst>
              <a:ext uri="{FF2B5EF4-FFF2-40B4-BE49-F238E27FC236}">
                <a16:creationId xmlns:a16="http://schemas.microsoft.com/office/drawing/2014/main" id="{037B2071-1CEB-45B5-AF17-1A05624CCB8F}"/>
              </a:ext>
            </a:extLst>
          </p:cNvPr>
          <p:cNvSpPr/>
          <p:nvPr/>
        </p:nvSpPr>
        <p:spPr>
          <a:xfrm>
            <a:off x="2926744" y="3903679"/>
            <a:ext cx="3266699" cy="830997"/>
          </a:xfrm>
          <a:prstGeom prst="rect">
            <a:avLst/>
          </a:prstGeom>
        </p:spPr>
        <p:txBody>
          <a:bodyPr wrap="square">
            <a:spAutoFit/>
          </a:bodyPr>
          <a:lstStyle/>
          <a:p>
            <a:r>
              <a:rPr lang="en-GB" sz="8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In addition, the Insights Discovery model is registered with the British Psychological Society and carries their PTC mark of approval for use in work and occupational development. Insights Discovery has also been awarded the coveted Occupational Test Tools Certification Mark, from global quality assurance and psychological test assessors DNV GL.</a:t>
            </a:r>
          </a:p>
        </p:txBody>
      </p:sp>
      <p:sp>
        <p:nvSpPr>
          <p:cNvPr id="2" name="Rectangle: Rounded Corners 1">
            <a:extLst>
              <a:ext uri="{FF2B5EF4-FFF2-40B4-BE49-F238E27FC236}">
                <a16:creationId xmlns:a16="http://schemas.microsoft.com/office/drawing/2014/main" id="{8AE1E3A9-65DA-4360-9FC3-12CB607510CF}"/>
              </a:ext>
            </a:extLst>
          </p:cNvPr>
          <p:cNvSpPr/>
          <p:nvPr/>
        </p:nvSpPr>
        <p:spPr>
          <a:xfrm>
            <a:off x="2938649" y="1194467"/>
            <a:ext cx="2491697" cy="728655"/>
          </a:xfrm>
          <a:prstGeom prst="roundRect">
            <a:avLst>
              <a:gd name="adj" fmla="val 10630"/>
            </a:avLst>
          </a:prstGeom>
          <a:noFill/>
          <a:ln w="38100">
            <a:solidFill>
              <a:srgbClr val="319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6"/>
          </a:p>
        </p:txBody>
      </p:sp>
      <p:sp>
        <p:nvSpPr>
          <p:cNvPr id="3" name="TextBox 2">
            <a:extLst>
              <a:ext uri="{FF2B5EF4-FFF2-40B4-BE49-F238E27FC236}">
                <a16:creationId xmlns:a16="http://schemas.microsoft.com/office/drawing/2014/main" id="{A620C7C9-3770-47E9-B554-20717AFBCF8F}"/>
              </a:ext>
            </a:extLst>
          </p:cNvPr>
          <p:cNvSpPr txBox="1"/>
          <p:nvPr/>
        </p:nvSpPr>
        <p:spPr>
          <a:xfrm>
            <a:off x="2938650" y="1194467"/>
            <a:ext cx="2120032" cy="728655"/>
          </a:xfrm>
          <a:prstGeom prst="rect">
            <a:avLst/>
          </a:prstGeom>
          <a:noFill/>
        </p:spPr>
        <p:txBody>
          <a:bodyPr wrap="square" lIns="121229" rtlCol="0" anchor="ctr" anchorCtr="0">
            <a:noAutofit/>
          </a:bodyPr>
          <a:lstStyle/>
          <a:p>
            <a:r>
              <a:rPr lang="en-GB" sz="962" dirty="0">
                <a:solidFill>
                  <a:schemeClr val="bg2">
                    <a:lumMod val="50000"/>
                  </a:schemeClr>
                </a:solidFill>
                <a:latin typeface="Arial" panose="020B0604020202020204" pitchFamily="34" charset="0"/>
                <a:cs typeface="Arial" panose="020B0604020202020204" pitchFamily="34" charset="0"/>
              </a:rPr>
              <a:t>Team wheels give you a highly visual representation of your </a:t>
            </a:r>
            <a:br>
              <a:rPr lang="en-GB" sz="962" dirty="0">
                <a:solidFill>
                  <a:schemeClr val="bg2">
                    <a:lumMod val="50000"/>
                  </a:schemeClr>
                </a:solidFill>
                <a:latin typeface="Arial" panose="020B0604020202020204" pitchFamily="34" charset="0"/>
                <a:cs typeface="Arial" panose="020B0604020202020204" pitchFamily="34" charset="0"/>
              </a:rPr>
            </a:br>
            <a:r>
              <a:rPr lang="en-GB" sz="962" dirty="0">
                <a:solidFill>
                  <a:schemeClr val="bg2">
                    <a:lumMod val="50000"/>
                  </a:schemeClr>
                </a:solidFill>
                <a:latin typeface="Arial" panose="020B0604020202020204" pitchFamily="34" charset="0"/>
                <a:cs typeface="Arial" panose="020B0604020202020204" pitchFamily="34" charset="0"/>
              </a:rPr>
              <a:t>team’s personal preferences</a:t>
            </a:r>
          </a:p>
        </p:txBody>
      </p:sp>
      <p:sp>
        <p:nvSpPr>
          <p:cNvPr id="15" name="Speech Bubble: Rectangle with Corners Rounded 14">
            <a:extLst>
              <a:ext uri="{FF2B5EF4-FFF2-40B4-BE49-F238E27FC236}">
                <a16:creationId xmlns:a16="http://schemas.microsoft.com/office/drawing/2014/main" id="{7C3DFF21-0368-4016-AF83-2C1C4FE1A557}"/>
              </a:ext>
            </a:extLst>
          </p:cNvPr>
          <p:cNvSpPr/>
          <p:nvPr/>
        </p:nvSpPr>
        <p:spPr>
          <a:xfrm>
            <a:off x="2938649" y="2417312"/>
            <a:ext cx="1447207" cy="485655"/>
          </a:xfrm>
          <a:prstGeom prst="wedgeRoundRectCallout">
            <a:avLst>
              <a:gd name="adj1" fmla="val 8281"/>
              <a:gd name="adj2" fmla="val 67090"/>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6"/>
          </a:p>
        </p:txBody>
      </p:sp>
      <p:sp>
        <p:nvSpPr>
          <p:cNvPr id="11" name="Speech Bubble: Rectangle with Corners Rounded 10">
            <a:extLst>
              <a:ext uri="{FF2B5EF4-FFF2-40B4-BE49-F238E27FC236}">
                <a16:creationId xmlns:a16="http://schemas.microsoft.com/office/drawing/2014/main" id="{C67E885F-56C3-4204-A7A6-D85294B34F95}"/>
              </a:ext>
            </a:extLst>
          </p:cNvPr>
          <p:cNvSpPr/>
          <p:nvPr/>
        </p:nvSpPr>
        <p:spPr>
          <a:xfrm>
            <a:off x="4665676" y="2417312"/>
            <a:ext cx="1539674" cy="485655"/>
          </a:xfrm>
          <a:prstGeom prst="wedgeRoundRectCallout">
            <a:avLst>
              <a:gd name="adj1" fmla="val -33491"/>
              <a:gd name="adj2" fmla="val 68238"/>
              <a:gd name="adj3" fmla="val 1666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6"/>
          </a:p>
        </p:txBody>
      </p:sp>
      <p:sp>
        <p:nvSpPr>
          <p:cNvPr id="16" name="Speech Bubble: Rectangle with Corners Rounded 15">
            <a:extLst>
              <a:ext uri="{FF2B5EF4-FFF2-40B4-BE49-F238E27FC236}">
                <a16:creationId xmlns:a16="http://schemas.microsoft.com/office/drawing/2014/main" id="{A3AD39C5-021C-4C32-B573-D52E28480972}"/>
              </a:ext>
            </a:extLst>
          </p:cNvPr>
          <p:cNvSpPr/>
          <p:nvPr/>
        </p:nvSpPr>
        <p:spPr>
          <a:xfrm flipH="1">
            <a:off x="3527843" y="3118497"/>
            <a:ext cx="2098273" cy="485654"/>
          </a:xfrm>
          <a:prstGeom prst="wedgeRoundRectCallout">
            <a:avLst>
              <a:gd name="adj1" fmla="val -33491"/>
              <a:gd name="adj2" fmla="val 68238"/>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6"/>
          </a:p>
        </p:txBody>
      </p:sp>
      <p:sp>
        <p:nvSpPr>
          <p:cNvPr id="4" name="TextBox 3">
            <a:extLst>
              <a:ext uri="{FF2B5EF4-FFF2-40B4-BE49-F238E27FC236}">
                <a16:creationId xmlns:a16="http://schemas.microsoft.com/office/drawing/2014/main" id="{F3250FA7-D0E7-4FC2-AB52-AE00EA25D682}"/>
              </a:ext>
            </a:extLst>
          </p:cNvPr>
          <p:cNvSpPr txBox="1"/>
          <p:nvPr/>
        </p:nvSpPr>
        <p:spPr>
          <a:xfrm>
            <a:off x="2938649" y="2417312"/>
            <a:ext cx="1447207" cy="485655"/>
          </a:xfrm>
          <a:prstGeom prst="rect">
            <a:avLst/>
          </a:prstGeom>
          <a:noFill/>
        </p:spPr>
        <p:txBody>
          <a:bodyPr wrap="square" rtlCol="0" anchor="ctr" anchorCtr="0">
            <a:noAutofit/>
          </a:bodyPr>
          <a:lstStyle/>
          <a:p>
            <a:pPr algn="ctr"/>
            <a:r>
              <a:rPr lang="en-GB" sz="577" b="1" dirty="0">
                <a:solidFill>
                  <a:schemeClr val="bg1"/>
                </a:solidFill>
                <a:latin typeface="Arial" panose="020B0604020202020204" pitchFamily="34" charset="0"/>
                <a:cs typeface="Arial" panose="020B0604020202020204" pitchFamily="34" charset="0"/>
              </a:rPr>
              <a:t>Using meaningful words like </a:t>
            </a:r>
            <a:br>
              <a:rPr lang="en-GB" sz="577" b="1" dirty="0">
                <a:solidFill>
                  <a:schemeClr val="bg1"/>
                </a:solidFill>
                <a:latin typeface="Arial" panose="020B0604020202020204" pitchFamily="34" charset="0"/>
                <a:cs typeface="Arial" panose="020B0604020202020204" pitchFamily="34" charset="0"/>
              </a:rPr>
            </a:br>
            <a:r>
              <a:rPr lang="en-GB" sz="577" b="1" dirty="0">
                <a:solidFill>
                  <a:schemeClr val="bg1"/>
                </a:solidFill>
                <a:latin typeface="Arial" panose="020B0604020202020204" pitchFamily="34" charset="0"/>
                <a:cs typeface="Arial" panose="020B0604020202020204" pitchFamily="34" charset="0"/>
              </a:rPr>
              <a:t>Fiery Red or Earth Green makes everything more memorable.</a:t>
            </a:r>
          </a:p>
        </p:txBody>
      </p:sp>
      <p:sp>
        <p:nvSpPr>
          <p:cNvPr id="17" name="TextBox 16">
            <a:extLst>
              <a:ext uri="{FF2B5EF4-FFF2-40B4-BE49-F238E27FC236}">
                <a16:creationId xmlns:a16="http://schemas.microsoft.com/office/drawing/2014/main" id="{6355181E-55BE-4149-9EA7-3861AEBD9D4E}"/>
              </a:ext>
            </a:extLst>
          </p:cNvPr>
          <p:cNvSpPr txBox="1"/>
          <p:nvPr/>
        </p:nvSpPr>
        <p:spPr>
          <a:xfrm>
            <a:off x="4665676" y="2414816"/>
            <a:ext cx="1539673" cy="485654"/>
          </a:xfrm>
          <a:prstGeom prst="rect">
            <a:avLst/>
          </a:prstGeom>
          <a:noFill/>
        </p:spPr>
        <p:txBody>
          <a:bodyPr wrap="square" rtlCol="0" anchor="ctr" anchorCtr="0">
            <a:noAutofit/>
          </a:bodyPr>
          <a:lstStyle/>
          <a:p>
            <a:pPr algn="ctr"/>
            <a:r>
              <a:rPr lang="en-GB" sz="577" b="1" dirty="0">
                <a:solidFill>
                  <a:schemeClr val="bg1"/>
                </a:solidFill>
                <a:latin typeface="Arial" panose="020B0604020202020204" pitchFamily="34" charset="0"/>
                <a:cs typeface="Arial" panose="020B0604020202020204" pitchFamily="34" charset="0"/>
              </a:rPr>
              <a:t>Being able to compare wheel positions </a:t>
            </a:r>
            <a:br>
              <a:rPr lang="en-GB" sz="577" b="1" dirty="0">
                <a:solidFill>
                  <a:schemeClr val="bg1"/>
                </a:solidFill>
                <a:latin typeface="Arial" panose="020B0604020202020204" pitchFamily="34" charset="0"/>
                <a:cs typeface="Arial" panose="020B0604020202020204" pitchFamily="34" charset="0"/>
              </a:rPr>
            </a:br>
            <a:r>
              <a:rPr lang="en-GB" sz="577" b="1" dirty="0">
                <a:solidFill>
                  <a:schemeClr val="bg1"/>
                </a:solidFill>
                <a:latin typeface="Arial" panose="020B0604020202020204" pitchFamily="34" charset="0"/>
                <a:cs typeface="Arial" panose="020B0604020202020204" pitchFamily="34" charset="0"/>
              </a:rPr>
              <a:t>in a team is very impactful.</a:t>
            </a:r>
          </a:p>
        </p:txBody>
      </p:sp>
      <p:sp>
        <p:nvSpPr>
          <p:cNvPr id="18" name="TextBox 17">
            <a:extLst>
              <a:ext uri="{FF2B5EF4-FFF2-40B4-BE49-F238E27FC236}">
                <a16:creationId xmlns:a16="http://schemas.microsoft.com/office/drawing/2014/main" id="{28A96B08-42CB-474E-90CB-DDD4528CB143}"/>
              </a:ext>
            </a:extLst>
          </p:cNvPr>
          <p:cNvSpPr txBox="1"/>
          <p:nvPr/>
        </p:nvSpPr>
        <p:spPr>
          <a:xfrm>
            <a:off x="3527844" y="3116002"/>
            <a:ext cx="2098272" cy="485654"/>
          </a:xfrm>
          <a:prstGeom prst="rect">
            <a:avLst/>
          </a:prstGeom>
          <a:noFill/>
        </p:spPr>
        <p:txBody>
          <a:bodyPr wrap="square" rtlCol="0" anchor="ctr" anchorCtr="0">
            <a:noAutofit/>
          </a:bodyPr>
          <a:lstStyle/>
          <a:p>
            <a:pPr algn="ctr"/>
            <a:r>
              <a:rPr lang="en-GB" sz="577" b="1" dirty="0">
                <a:solidFill>
                  <a:schemeClr val="bg2">
                    <a:lumMod val="50000"/>
                  </a:schemeClr>
                </a:solidFill>
                <a:latin typeface="Arial" panose="020B0604020202020204" pitchFamily="34" charset="0"/>
                <a:cs typeface="Arial" panose="020B0604020202020204" pitchFamily="34" charset="0"/>
              </a:rPr>
              <a:t>The profiles have great Information that can </a:t>
            </a:r>
            <a:br>
              <a:rPr lang="en-GB" sz="577" b="1" dirty="0">
                <a:solidFill>
                  <a:schemeClr val="bg2">
                    <a:lumMod val="50000"/>
                  </a:schemeClr>
                </a:solidFill>
                <a:latin typeface="Arial" panose="020B0604020202020204" pitchFamily="34" charset="0"/>
                <a:cs typeface="Arial" panose="020B0604020202020204" pitchFamily="34" charset="0"/>
              </a:rPr>
            </a:br>
            <a:r>
              <a:rPr lang="en-GB" sz="577" b="1" dirty="0">
                <a:solidFill>
                  <a:schemeClr val="bg2">
                    <a:lumMod val="50000"/>
                  </a:schemeClr>
                </a:solidFill>
                <a:latin typeface="Arial" panose="020B0604020202020204" pitchFamily="34" charset="0"/>
                <a:cs typeface="Arial" panose="020B0604020202020204" pitchFamily="34" charset="0"/>
              </a:rPr>
              <a:t>be applied on a daily basis, both inside and </a:t>
            </a:r>
            <a:br>
              <a:rPr lang="en-GB" sz="577" b="1" dirty="0">
                <a:solidFill>
                  <a:schemeClr val="bg2">
                    <a:lumMod val="50000"/>
                  </a:schemeClr>
                </a:solidFill>
                <a:latin typeface="Arial" panose="020B0604020202020204" pitchFamily="34" charset="0"/>
                <a:cs typeface="Arial" panose="020B0604020202020204" pitchFamily="34" charset="0"/>
              </a:rPr>
            </a:br>
            <a:r>
              <a:rPr lang="en-GB" sz="577" b="1" dirty="0">
                <a:solidFill>
                  <a:schemeClr val="bg2">
                    <a:lumMod val="50000"/>
                  </a:schemeClr>
                </a:solidFill>
                <a:latin typeface="Arial" panose="020B0604020202020204" pitchFamily="34" charset="0"/>
                <a:cs typeface="Arial" panose="020B0604020202020204" pitchFamily="34" charset="0"/>
              </a:rPr>
              <a:t>outside the workplace. </a:t>
            </a:r>
          </a:p>
        </p:txBody>
      </p:sp>
      <p:pic>
        <p:nvPicPr>
          <p:cNvPr id="7" name="Picture 6" descr="A picture containing drawing&#10;&#10;Description automatically generated">
            <a:extLst>
              <a:ext uri="{FF2B5EF4-FFF2-40B4-BE49-F238E27FC236}">
                <a16:creationId xmlns:a16="http://schemas.microsoft.com/office/drawing/2014/main" id="{9BE5A57B-A1CC-4309-A7E1-F66FBC915F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61" r="5084"/>
          <a:stretch/>
        </p:blipFill>
        <p:spPr>
          <a:xfrm>
            <a:off x="1542411" y="4011910"/>
            <a:ext cx="1243828" cy="426271"/>
          </a:xfrm>
          <a:prstGeom prst="rect">
            <a:avLst/>
          </a:prstGeom>
        </p:spPr>
      </p:pic>
      <p:pic>
        <p:nvPicPr>
          <p:cNvPr id="6" name="Picture 5">
            <a:extLst>
              <a:ext uri="{FF2B5EF4-FFF2-40B4-BE49-F238E27FC236}">
                <a16:creationId xmlns:a16="http://schemas.microsoft.com/office/drawing/2014/main" id="{4C750288-1886-4B52-833C-C782113210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43348" y="1045843"/>
            <a:ext cx="1025903" cy="1025903"/>
          </a:xfrm>
          <a:prstGeom prst="rect">
            <a:avLst/>
          </a:prstGeom>
        </p:spPr>
      </p:pic>
      <p:sp>
        <p:nvSpPr>
          <p:cNvPr id="20" name="Footer Placeholder 2">
            <a:extLst>
              <a:ext uri="{FF2B5EF4-FFF2-40B4-BE49-F238E27FC236}">
                <a16:creationId xmlns:a16="http://schemas.microsoft.com/office/drawing/2014/main" id="{8BFD2323-FB90-4B88-881D-F524BDB75AED}"/>
              </a:ext>
            </a:extLst>
          </p:cNvPr>
          <p:cNvSpPr>
            <a:spLocks noGrp="1"/>
          </p:cNvSpPr>
          <p:nvPr>
            <p:ph type="ftr" sz="quarter" idx="4294967295"/>
          </p:nvPr>
        </p:nvSpPr>
        <p:spPr>
          <a:xfrm>
            <a:off x="4419589" y="4767264"/>
            <a:ext cx="304822" cy="273844"/>
          </a:xfrm>
        </p:spPr>
        <p:txBody>
          <a:bodyPr/>
          <a:lstStyle/>
          <a:p>
            <a:fld id="{A31772D6-DD23-4BFB-88BA-2B18E62592CC}" type="slidenum">
              <a:rPr lang="en-GB" sz="433" b="1">
                <a:latin typeface="Arial" panose="020B0604020202020204" pitchFamily="34" charset="0"/>
                <a:cs typeface="Arial" panose="020B0604020202020204" pitchFamily="34" charset="0"/>
              </a:rPr>
              <a:t>16</a:t>
            </a:fld>
            <a:endParaRPr lang="en-GB" sz="433"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85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C71515B-6A32-42A9-A01F-D76F753F5E22}"/>
              </a:ext>
            </a:extLst>
          </p:cNvPr>
          <p:cNvSpPr>
            <a:spLocks noChangeArrowheads="1"/>
          </p:cNvSpPr>
          <p:nvPr/>
        </p:nvSpPr>
        <p:spPr bwMode="auto">
          <a:xfrm>
            <a:off x="3049754" y="1825378"/>
            <a:ext cx="88902" cy="17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3989" tIns="21994" rIns="43989" bIns="21994" numCol="1" anchor="ctr" anchorCtr="0" compatLnSpc="1">
            <a:prstTxWarp prst="textNoShape">
              <a:avLst/>
            </a:prstTxWarp>
            <a:spAutoFit/>
          </a:bodyPr>
          <a:lstStyle/>
          <a:p>
            <a:endParaRPr lang="en-GB" sz="866"/>
          </a:p>
        </p:txBody>
      </p:sp>
      <p:sp>
        <p:nvSpPr>
          <p:cNvPr id="29" name="Rectangle 28">
            <a:extLst>
              <a:ext uri="{FF2B5EF4-FFF2-40B4-BE49-F238E27FC236}">
                <a16:creationId xmlns:a16="http://schemas.microsoft.com/office/drawing/2014/main" id="{CA648859-4874-464C-94CC-18B4C7A79478}"/>
              </a:ext>
            </a:extLst>
          </p:cNvPr>
          <p:cNvSpPr>
            <a:spLocks noChangeArrowheads="1"/>
          </p:cNvSpPr>
          <p:nvPr/>
        </p:nvSpPr>
        <p:spPr bwMode="auto">
          <a:xfrm>
            <a:off x="3049754" y="1825378"/>
            <a:ext cx="88902" cy="17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3989" tIns="21994" rIns="43989" bIns="21994" numCol="1" anchor="ctr" anchorCtr="0" compatLnSpc="1">
            <a:prstTxWarp prst="textNoShape">
              <a:avLst/>
            </a:prstTxWarp>
            <a:spAutoFit/>
          </a:bodyPr>
          <a:lstStyle/>
          <a:p>
            <a:endParaRPr lang="en-GB" sz="866"/>
          </a:p>
        </p:txBody>
      </p:sp>
      <p:sp>
        <p:nvSpPr>
          <p:cNvPr id="9" name="Rectangle 8">
            <a:extLst>
              <a:ext uri="{FF2B5EF4-FFF2-40B4-BE49-F238E27FC236}">
                <a16:creationId xmlns:a16="http://schemas.microsoft.com/office/drawing/2014/main" id="{9D1DDDF0-E690-4303-8752-D6EED7B2D575}"/>
              </a:ext>
            </a:extLst>
          </p:cNvPr>
          <p:cNvSpPr/>
          <p:nvPr/>
        </p:nvSpPr>
        <p:spPr>
          <a:xfrm>
            <a:off x="539552" y="272213"/>
            <a:ext cx="8136904" cy="622799"/>
          </a:xfrm>
          <a:prstGeom prst="rect">
            <a:avLst/>
          </a:prstGeom>
        </p:spPr>
        <p:txBody>
          <a:bodyPr wrap="square">
            <a:spAutoFit/>
          </a:bodyPr>
          <a:lstStyle/>
          <a:p>
            <a:pPr>
              <a:spcAft>
                <a:spcPts val="577"/>
              </a:spcAft>
            </a:pPr>
            <a:r>
              <a:rPr lang="en-GB" sz="1347" b="1"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The Insights Discovery Personal Profile</a:t>
            </a:r>
          </a:p>
          <a:p>
            <a:pPr>
              <a:spcAft>
                <a:spcPts val="577"/>
              </a:spcAft>
            </a:pPr>
            <a:r>
              <a:rPr lang="en-GB" sz="800" dirty="0">
                <a:solidFill>
                  <a:srgbClr val="D1D3D4">
                    <a:lumMod val="50000"/>
                  </a:srgbClr>
                </a:solidFill>
                <a:latin typeface="Arial" panose="020B0604020202020204" pitchFamily="34" charset="0"/>
                <a:ea typeface="Times New Roman" panose="02020603050405020304" pitchFamily="18" charset="0"/>
                <a:cs typeface="Arial" panose="020B0604020202020204" pitchFamily="34" charset="0"/>
              </a:rPr>
              <a:t>The Insights Discovery Personal Profile is a detailed report about each individual which is produced based on their responses to an evaluator. It contains valuable information about the individual's personality and communication preferences that can be used as an aid to self-development in the workplace</a:t>
            </a:r>
            <a:r>
              <a:rPr lang="en-GB" sz="577" dirty="0">
                <a:solidFill>
                  <a:srgbClr val="D1D3D4">
                    <a:lumMod val="50000"/>
                  </a:srgbClr>
                </a:solidFill>
                <a:latin typeface="Arial" panose="020B0604020202020204" pitchFamily="34" charset="0"/>
                <a:ea typeface="Times New Roman" panose="02020603050405020304" pitchFamily="18" charset="0"/>
                <a:cs typeface="Arial" panose="020B0604020202020204" pitchFamily="34" charset="0"/>
              </a:rPr>
              <a:t>. </a:t>
            </a:r>
            <a:endParaRPr lang="en-GB" sz="1347"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037B2071-1CEB-45B5-AF17-1A05624CCB8F}"/>
              </a:ext>
            </a:extLst>
          </p:cNvPr>
          <p:cNvSpPr/>
          <p:nvPr/>
        </p:nvSpPr>
        <p:spPr>
          <a:xfrm>
            <a:off x="539552" y="3180098"/>
            <a:ext cx="5904656" cy="1708160"/>
          </a:xfrm>
          <a:prstGeom prst="rect">
            <a:avLst/>
          </a:prstGeom>
        </p:spPr>
        <p:txBody>
          <a:bodyPr wrap="square">
            <a:spAutoFit/>
          </a:bodyPr>
          <a:lstStyle/>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This gives the individual a good understanding of their unique preferences so that they can start to make practical, relevant changes that improve their working processes and relationships. </a:t>
            </a:r>
          </a:p>
          <a:p>
            <a:pPr>
              <a:spcAft>
                <a:spcPts val="577"/>
              </a:spcAft>
            </a:pPr>
            <a:r>
              <a:rPr lang="en-GB" sz="800" b="1"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Management Chapter </a:t>
            </a:r>
          </a:p>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We believe that everyone is a leader in their own way. It’s how you lead, not what you lead, that really matters. The Management Chapter helps people to understand how they manage, and how they prefer to be managed. It is useful for both leaders and the people they lead to explore the best ways of working together, improving both their relationships and performance. This chapter focuses on: </a:t>
            </a:r>
          </a:p>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How people like to manage and be managed </a:t>
            </a:r>
          </a:p>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How to motivate others and be motivated </a:t>
            </a:r>
          </a:p>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Creating an ideal work environment for yourself and others </a:t>
            </a:r>
          </a:p>
        </p:txBody>
      </p:sp>
      <p:sp>
        <p:nvSpPr>
          <p:cNvPr id="13" name="Rectangle 12">
            <a:extLst>
              <a:ext uri="{FF2B5EF4-FFF2-40B4-BE49-F238E27FC236}">
                <a16:creationId xmlns:a16="http://schemas.microsoft.com/office/drawing/2014/main" id="{24256603-48D0-49DF-9259-931B90E0D968}"/>
              </a:ext>
            </a:extLst>
          </p:cNvPr>
          <p:cNvSpPr/>
          <p:nvPr/>
        </p:nvSpPr>
        <p:spPr>
          <a:xfrm>
            <a:off x="539552" y="1063303"/>
            <a:ext cx="5629500" cy="1938992"/>
          </a:xfrm>
          <a:prstGeom prst="rect">
            <a:avLst/>
          </a:prstGeom>
        </p:spPr>
        <p:txBody>
          <a:bodyPr wrap="square">
            <a:spAutoFit/>
          </a:bodyPr>
          <a:lstStyle/>
          <a:p>
            <a:pPr>
              <a:spcAft>
                <a:spcPts val="577"/>
              </a:spcAft>
            </a:pPr>
            <a:r>
              <a:rPr lang="en-GB" sz="800" b="1"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Foundation Chapter </a:t>
            </a:r>
          </a:p>
          <a:p>
            <a:pPr>
              <a:spcAft>
                <a:spcPts val="577"/>
              </a:spcAft>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Every profile begins with the Foundation Chapter, which tells individuals about their style and approach. It includes the following sections: </a:t>
            </a:r>
          </a:p>
          <a:p>
            <a:pPr marL="82485" indent="-82485">
              <a:spcAft>
                <a:spcPts val="577"/>
              </a:spcAft>
              <a:buFont typeface="Arial" panose="020B0604020202020204" pitchFamily="34" charset="0"/>
              <a:buChar char="•"/>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Overview </a:t>
            </a:r>
          </a:p>
          <a:p>
            <a:pPr marL="82485" indent="-82485">
              <a:spcAft>
                <a:spcPts val="577"/>
              </a:spcAft>
              <a:buFont typeface="Arial" panose="020B0604020202020204" pitchFamily="34" charset="0"/>
              <a:buChar char="•"/>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Key Strengths and Weaknesses </a:t>
            </a:r>
          </a:p>
          <a:p>
            <a:pPr marL="82485" indent="-82485">
              <a:spcAft>
                <a:spcPts val="577"/>
              </a:spcAft>
              <a:buFont typeface="Arial" panose="020B0604020202020204" pitchFamily="34" charset="0"/>
              <a:buChar char="•"/>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Value to the Team </a:t>
            </a:r>
          </a:p>
          <a:p>
            <a:pPr marL="82485" indent="-82485">
              <a:spcAft>
                <a:spcPts val="577"/>
              </a:spcAft>
              <a:buFont typeface="Arial" panose="020B0604020202020204" pitchFamily="34" charset="0"/>
              <a:buChar char="•"/>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Communication </a:t>
            </a:r>
          </a:p>
          <a:p>
            <a:pPr marL="82485" indent="-82485">
              <a:spcAft>
                <a:spcPts val="577"/>
              </a:spcAft>
              <a:buFont typeface="Arial" panose="020B0604020202020204" pitchFamily="34" charset="0"/>
              <a:buChar char="•"/>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Possible Blind Spots </a:t>
            </a:r>
          </a:p>
          <a:p>
            <a:pPr marL="82485" indent="-82485">
              <a:spcAft>
                <a:spcPts val="577"/>
              </a:spcAft>
              <a:buFont typeface="Arial" panose="020B0604020202020204" pitchFamily="34" charset="0"/>
              <a:buChar char="•"/>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Opposite Type </a:t>
            </a:r>
          </a:p>
          <a:p>
            <a:pPr marL="82485" indent="-82485">
              <a:spcAft>
                <a:spcPts val="577"/>
              </a:spcAft>
              <a:buFont typeface="Arial" panose="020B0604020202020204" pitchFamily="34" charset="0"/>
              <a:buChar char="•"/>
            </a:pPr>
            <a:r>
              <a:rPr lang="en-GB" sz="8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Suggestions for Development </a:t>
            </a:r>
          </a:p>
        </p:txBody>
      </p:sp>
      <p:pic>
        <p:nvPicPr>
          <p:cNvPr id="3" name="Picture 2">
            <a:extLst>
              <a:ext uri="{FF2B5EF4-FFF2-40B4-BE49-F238E27FC236}">
                <a16:creationId xmlns:a16="http://schemas.microsoft.com/office/drawing/2014/main" id="{425A6F7C-A4F0-4241-8770-FB4536158D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677240" y="1229531"/>
            <a:ext cx="1191694" cy="1191694"/>
          </a:xfrm>
          <a:prstGeom prst="rect">
            <a:avLst/>
          </a:prstGeom>
        </p:spPr>
      </p:pic>
      <p:sp>
        <p:nvSpPr>
          <p:cNvPr id="6" name="Rectangle 5">
            <a:extLst>
              <a:ext uri="{FF2B5EF4-FFF2-40B4-BE49-F238E27FC236}">
                <a16:creationId xmlns:a16="http://schemas.microsoft.com/office/drawing/2014/main" id="{E25CE950-876F-4420-92D1-8AD86E4C29F7}"/>
              </a:ext>
            </a:extLst>
          </p:cNvPr>
          <p:cNvSpPr/>
          <p:nvPr/>
        </p:nvSpPr>
        <p:spPr>
          <a:xfrm>
            <a:off x="5220072" y="2600134"/>
            <a:ext cx="1438214" cy="210827"/>
          </a:xfrm>
          <a:prstGeom prst="rect">
            <a:avLst/>
          </a:prstGeom>
        </p:spPr>
        <p:txBody>
          <a:bodyPr wrap="none">
            <a:spAutoFit/>
          </a:bodyPr>
          <a:lstStyle/>
          <a:p>
            <a:r>
              <a:rPr lang="en-GB" sz="770" u="sng" dirty="0">
                <a:solidFill>
                  <a:srgbClr val="EE0D87"/>
                </a:solidFill>
                <a:latin typeface="Segoe Print" panose="020006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Download a sample here.</a:t>
            </a:r>
            <a:endParaRPr lang="en-GB" sz="770" u="sng" dirty="0">
              <a:solidFill>
                <a:srgbClr val="EE0D87"/>
              </a:solidFill>
              <a:latin typeface="Segoe Print" panose="02000600000000000000" pitchFamily="2" charset="0"/>
              <a:cs typeface="Arial" panose="020B0604020202020204" pitchFamily="34" charset="0"/>
            </a:endParaRPr>
          </a:p>
        </p:txBody>
      </p:sp>
      <p:sp>
        <p:nvSpPr>
          <p:cNvPr id="14" name="Footer Placeholder 2">
            <a:extLst>
              <a:ext uri="{FF2B5EF4-FFF2-40B4-BE49-F238E27FC236}">
                <a16:creationId xmlns:a16="http://schemas.microsoft.com/office/drawing/2014/main" id="{615841B8-E38D-4481-9B5D-2070D50A2DC4}"/>
              </a:ext>
            </a:extLst>
          </p:cNvPr>
          <p:cNvSpPr>
            <a:spLocks noGrp="1"/>
          </p:cNvSpPr>
          <p:nvPr>
            <p:ph type="ftr" sz="quarter" idx="4294967295"/>
          </p:nvPr>
        </p:nvSpPr>
        <p:spPr>
          <a:xfrm>
            <a:off x="4419589" y="4767264"/>
            <a:ext cx="304822" cy="273844"/>
          </a:xfrm>
        </p:spPr>
        <p:txBody>
          <a:bodyPr/>
          <a:lstStyle/>
          <a:p>
            <a:fld id="{A31772D6-DD23-4BFB-88BA-2B18E62592CC}" type="slidenum">
              <a:rPr lang="en-GB" sz="433" b="1">
                <a:latin typeface="Arial" panose="020B0604020202020204" pitchFamily="34" charset="0"/>
                <a:cs typeface="Arial" panose="020B0604020202020204" pitchFamily="34" charset="0"/>
              </a:rPr>
              <a:t>17</a:t>
            </a:fld>
            <a:endParaRPr lang="en-GB" sz="433"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0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BE553-2EA8-F840-B44C-BAAF8E175F00}"/>
              </a:ext>
            </a:extLst>
          </p:cNvPr>
          <p:cNvSpPr>
            <a:spLocks noGrp="1"/>
          </p:cNvSpPr>
          <p:nvPr>
            <p:ph idx="1"/>
          </p:nvPr>
        </p:nvSpPr>
        <p:spPr>
          <a:xfrm>
            <a:off x="251520" y="555527"/>
            <a:ext cx="6552728" cy="3528392"/>
          </a:xfrm>
        </p:spPr>
        <p:txBody>
          <a:bodyPr>
            <a:noAutofit/>
          </a:bodyPr>
          <a:lstStyle/>
          <a:p>
            <a:pPr marL="0" indent="0">
              <a:buNone/>
            </a:pPr>
            <a:r>
              <a:rPr lang="en-US" sz="800" b="1" dirty="0">
                <a:solidFill>
                  <a:schemeClr val="bg1">
                    <a:lumMod val="50000"/>
                  </a:schemeClr>
                </a:solidFill>
              </a:rPr>
              <a:t>The Insights Transformational Leadership Model offers you the opportunity to understand how your preferences impact your leadership style, with a view that we can all adapt and flex our style. Leaders can evaluate their approach and in workshops gain feedback from their colleagues around how they show up. There are four key leadership approaches we explore within transformational leadership these include: </a:t>
            </a:r>
            <a:r>
              <a:rPr lang="en-US" sz="800" b="1" dirty="0">
                <a:solidFill>
                  <a:schemeClr val="accent3">
                    <a:lumMod val="60000"/>
                    <a:lumOff val="40000"/>
                  </a:schemeClr>
                </a:solidFill>
              </a:rPr>
              <a:t>Relationship Leadership</a:t>
            </a:r>
            <a:r>
              <a:rPr lang="en-US" sz="800" b="1" dirty="0">
                <a:solidFill>
                  <a:schemeClr val="bg1">
                    <a:lumMod val="50000"/>
                  </a:schemeClr>
                </a:solidFill>
              </a:rPr>
              <a:t>, </a:t>
            </a:r>
            <a:r>
              <a:rPr lang="en-US" sz="800" b="1" dirty="0" err="1">
                <a:solidFill>
                  <a:srgbClr val="43BBA4"/>
                </a:solidFill>
              </a:rPr>
              <a:t>Centred</a:t>
            </a:r>
            <a:r>
              <a:rPr lang="en-US" sz="800" b="1" dirty="0">
                <a:solidFill>
                  <a:srgbClr val="43BBA4"/>
                </a:solidFill>
              </a:rPr>
              <a:t> Leadership</a:t>
            </a:r>
            <a:r>
              <a:rPr lang="en-US" sz="800" b="1" dirty="0">
                <a:solidFill>
                  <a:schemeClr val="bg1">
                    <a:lumMod val="50000"/>
                  </a:schemeClr>
                </a:solidFill>
              </a:rPr>
              <a:t>, </a:t>
            </a:r>
            <a:r>
              <a:rPr lang="en-US" sz="800" b="1" dirty="0">
                <a:solidFill>
                  <a:srgbClr val="7030A0"/>
                </a:solidFill>
              </a:rPr>
              <a:t>Results Leadership </a:t>
            </a:r>
            <a:r>
              <a:rPr lang="en-US" sz="800" b="1" dirty="0">
                <a:solidFill>
                  <a:schemeClr val="bg1">
                    <a:lumMod val="50000"/>
                  </a:schemeClr>
                </a:solidFill>
              </a:rPr>
              <a:t>and </a:t>
            </a:r>
            <a:r>
              <a:rPr lang="en-US" sz="800" b="1" dirty="0">
                <a:solidFill>
                  <a:schemeClr val="accent6"/>
                </a:solidFill>
              </a:rPr>
              <a:t>Visionary Leadership</a:t>
            </a:r>
            <a:r>
              <a:rPr lang="en-US" sz="800" b="1" dirty="0">
                <a:solidFill>
                  <a:schemeClr val="bg1">
                    <a:lumMod val="50000"/>
                  </a:schemeClr>
                </a:solidFill>
              </a:rPr>
              <a:t>. We can help you plot your team wheel and evaluate areas we may consider for development. We can run workshops in an online, in person or coaching format.</a:t>
            </a:r>
          </a:p>
          <a:p>
            <a:pPr marL="0" indent="0">
              <a:buNone/>
            </a:pPr>
            <a:r>
              <a:rPr lang="en-US" sz="900" b="1" u="sng" dirty="0">
                <a:solidFill>
                  <a:schemeClr val="bg1">
                    <a:lumMod val="50000"/>
                  </a:schemeClr>
                </a:solidFill>
              </a:rPr>
              <a:t>Examples of Leadership Modules</a:t>
            </a:r>
            <a:endParaRPr lang="en-US" sz="900" b="1" u="sng" dirty="0">
              <a:solidFill>
                <a:srgbClr val="E20072"/>
              </a:solidFill>
            </a:endParaRPr>
          </a:p>
          <a:p>
            <a:pPr marL="0" indent="0">
              <a:buNone/>
            </a:pPr>
            <a:r>
              <a:rPr lang="en-US" sz="900" b="1" dirty="0">
                <a:solidFill>
                  <a:srgbClr val="E20072"/>
                </a:solidFill>
              </a:rPr>
              <a:t>Communication: </a:t>
            </a:r>
            <a:r>
              <a:rPr lang="en-US" sz="900" dirty="0"/>
              <a:t>Sharing individual communication preferences;  Motivators &amp; Blockers; Adapting your communication style; Discussion re team communication; 4Ps model to support broad communication.</a:t>
            </a:r>
          </a:p>
          <a:p>
            <a:pPr marL="0" indent="0">
              <a:buNone/>
            </a:pPr>
            <a:r>
              <a:rPr lang="en-US" sz="900" b="1" dirty="0">
                <a:solidFill>
                  <a:srgbClr val="E20072"/>
                </a:solidFill>
              </a:rPr>
              <a:t>Leadership 360 Feedback: </a:t>
            </a:r>
            <a:r>
              <a:rPr lang="en-US" sz="900" dirty="0"/>
              <a:t>Using the Insights Discovery Full Circle Profile to invite feedback from up to 12 people to review how others see you for personal growth. This session is recommended to be in a later part of the development </a:t>
            </a:r>
            <a:r>
              <a:rPr lang="en-US" sz="900" dirty="0" err="1"/>
              <a:t>programme</a:t>
            </a:r>
            <a:r>
              <a:rPr lang="en-US" sz="900" dirty="0"/>
              <a:t> to ensure individuals are resilient enough to receive the feedback and use it constructively</a:t>
            </a:r>
          </a:p>
          <a:p>
            <a:pPr marL="0" indent="0">
              <a:buNone/>
            </a:pPr>
            <a:r>
              <a:rPr lang="en-US" sz="900" b="1" dirty="0">
                <a:solidFill>
                  <a:srgbClr val="E20072"/>
                </a:solidFill>
              </a:rPr>
              <a:t>Leadership Team Strategy: </a:t>
            </a:r>
            <a:r>
              <a:rPr lang="en-US" sz="900" dirty="0"/>
              <a:t>Reviewing our Team Effectiveness, Leveraging our leadership team strengths; Areas for development; Maximising your separate teams.</a:t>
            </a:r>
          </a:p>
          <a:p>
            <a:pPr marL="0" indent="0">
              <a:buNone/>
            </a:pPr>
            <a:r>
              <a:rPr lang="en-US" sz="900" b="1" dirty="0">
                <a:solidFill>
                  <a:srgbClr val="E20072"/>
                </a:solidFill>
              </a:rPr>
              <a:t>Leadership Approach: </a:t>
            </a:r>
            <a:r>
              <a:rPr lang="en-US" sz="900" dirty="0"/>
              <a:t>Building your leadership brand; Effective leadership, Insights Transformational Leadership Model; Leadership Legacy.</a:t>
            </a:r>
          </a:p>
          <a:p>
            <a:pPr marL="0" indent="0">
              <a:buNone/>
            </a:pPr>
            <a:r>
              <a:rPr lang="en-US" sz="900" b="1" dirty="0">
                <a:solidFill>
                  <a:srgbClr val="E20072"/>
                </a:solidFill>
              </a:rPr>
              <a:t>Performance Management: </a:t>
            </a:r>
            <a:r>
              <a:rPr lang="en-US" sz="900" dirty="0"/>
              <a:t>Crucial Conversations; Giving Feedback using D4 model; Coaching to get the best out of different personality types; Leading Team Meetings; Running One to Ones.</a:t>
            </a:r>
          </a:p>
          <a:p>
            <a:pPr marL="0" indent="0">
              <a:buNone/>
            </a:pPr>
            <a:r>
              <a:rPr lang="en-US" sz="900" dirty="0"/>
              <a:t>.</a:t>
            </a:r>
          </a:p>
          <a:p>
            <a:pPr marL="0" indent="0">
              <a:buNone/>
            </a:pPr>
            <a:endParaRPr lang="en-US" sz="1050" b="1" dirty="0">
              <a:solidFill>
                <a:srgbClr val="E20072"/>
              </a:solidFill>
            </a:endParaRPr>
          </a:p>
          <a:p>
            <a:pPr marL="0" indent="0">
              <a:buNone/>
            </a:pPr>
            <a:endParaRPr lang="en-US" sz="1050" b="1" dirty="0">
              <a:solidFill>
                <a:srgbClr val="E20072"/>
              </a:solidFill>
            </a:endParaRPr>
          </a:p>
        </p:txBody>
      </p:sp>
      <p:sp>
        <p:nvSpPr>
          <p:cNvPr id="3" name="Title 2">
            <a:extLst>
              <a:ext uri="{FF2B5EF4-FFF2-40B4-BE49-F238E27FC236}">
                <a16:creationId xmlns:a16="http://schemas.microsoft.com/office/drawing/2014/main" id="{8235AD54-03EB-3547-8C90-09964D835522}"/>
              </a:ext>
            </a:extLst>
          </p:cNvPr>
          <p:cNvSpPr>
            <a:spLocks noGrp="1"/>
          </p:cNvSpPr>
          <p:nvPr>
            <p:ph type="title"/>
          </p:nvPr>
        </p:nvSpPr>
        <p:spPr>
          <a:xfrm>
            <a:off x="1264" y="-92546"/>
            <a:ext cx="8603184" cy="648072"/>
          </a:xfrm>
        </p:spPr>
        <p:txBody>
          <a:bodyPr>
            <a:noAutofit/>
          </a:bodyPr>
          <a:lstStyle/>
          <a:p>
            <a:r>
              <a:rPr lang="en-US" sz="1400" b="1" dirty="0"/>
              <a:t>Insights Transformational Leadership Model</a:t>
            </a:r>
          </a:p>
        </p:txBody>
      </p:sp>
      <p:pic>
        <p:nvPicPr>
          <p:cNvPr id="4" name="Graphic 3">
            <a:extLst>
              <a:ext uri="{FF2B5EF4-FFF2-40B4-BE49-F238E27FC236}">
                <a16:creationId xmlns:a16="http://schemas.microsoft.com/office/drawing/2014/main" id="{79BF5B93-EF4E-C18B-04F6-EE2A638B43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4248" y="1203599"/>
            <a:ext cx="2232248" cy="2232248"/>
          </a:xfrm>
          <a:prstGeom prst="rect">
            <a:avLst/>
          </a:prstGeom>
        </p:spPr>
      </p:pic>
    </p:spTree>
    <p:extLst>
      <p:ext uri="{BB962C8B-B14F-4D97-AF65-F5344CB8AC3E}">
        <p14:creationId xmlns:p14="http://schemas.microsoft.com/office/powerpoint/2010/main" val="175657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BE553-2EA8-F840-B44C-BAAF8E175F00}"/>
              </a:ext>
            </a:extLst>
          </p:cNvPr>
          <p:cNvSpPr>
            <a:spLocks noGrp="1"/>
          </p:cNvSpPr>
          <p:nvPr>
            <p:ph idx="1"/>
          </p:nvPr>
        </p:nvSpPr>
        <p:spPr>
          <a:xfrm>
            <a:off x="251520" y="555526"/>
            <a:ext cx="5760640" cy="3672408"/>
          </a:xfrm>
        </p:spPr>
        <p:txBody>
          <a:bodyPr>
            <a:noAutofit/>
          </a:bodyPr>
          <a:lstStyle/>
          <a:p>
            <a:pPr marL="0" indent="0">
              <a:buNone/>
            </a:pPr>
            <a:r>
              <a:rPr lang="en-US" sz="1200" dirty="0">
                <a:solidFill>
                  <a:schemeClr val="bg1">
                    <a:lumMod val="50000"/>
                  </a:schemeClr>
                </a:solidFill>
              </a:rPr>
              <a:t>The Insights Team Effectiveness Model is a great organizational and team tool to enable evaluation of performance of teams against the four pillars of team effectiveness: </a:t>
            </a:r>
            <a:r>
              <a:rPr lang="en-US" sz="1200" dirty="0">
                <a:solidFill>
                  <a:srgbClr val="0070C0"/>
                </a:solidFill>
              </a:rPr>
              <a:t>Process</a:t>
            </a:r>
            <a:r>
              <a:rPr lang="en-US" sz="1200" dirty="0">
                <a:solidFill>
                  <a:schemeClr val="bg1">
                    <a:lumMod val="50000"/>
                  </a:schemeClr>
                </a:solidFill>
              </a:rPr>
              <a:t>, </a:t>
            </a:r>
            <a:r>
              <a:rPr lang="en-US" sz="1200" dirty="0">
                <a:solidFill>
                  <a:srgbClr val="C00000"/>
                </a:solidFill>
              </a:rPr>
              <a:t>Focus</a:t>
            </a:r>
            <a:r>
              <a:rPr lang="en-US" sz="1200" dirty="0">
                <a:solidFill>
                  <a:schemeClr val="bg1">
                    <a:lumMod val="50000"/>
                  </a:schemeClr>
                </a:solidFill>
              </a:rPr>
              <a:t>, </a:t>
            </a:r>
            <a:r>
              <a:rPr lang="en-US" sz="1200" dirty="0">
                <a:solidFill>
                  <a:srgbClr val="00B050"/>
                </a:solidFill>
              </a:rPr>
              <a:t>Climate</a:t>
            </a:r>
            <a:r>
              <a:rPr lang="en-US" sz="1200" dirty="0">
                <a:solidFill>
                  <a:schemeClr val="bg1">
                    <a:lumMod val="50000"/>
                  </a:schemeClr>
                </a:solidFill>
              </a:rPr>
              <a:t> and </a:t>
            </a:r>
            <a:r>
              <a:rPr lang="en-US" sz="1200" dirty="0">
                <a:solidFill>
                  <a:srgbClr val="FFC000"/>
                </a:solidFill>
              </a:rPr>
              <a:t>Flow</a:t>
            </a:r>
            <a:r>
              <a:rPr lang="en-US" sz="1200" dirty="0">
                <a:solidFill>
                  <a:schemeClr val="bg1">
                    <a:lumMod val="50000"/>
                  </a:schemeClr>
                </a:solidFill>
              </a:rPr>
              <a:t>.</a:t>
            </a:r>
          </a:p>
          <a:p>
            <a:pPr marL="0" indent="0">
              <a:buNone/>
            </a:pPr>
            <a:br>
              <a:rPr lang="en-US" sz="1200" dirty="0">
                <a:solidFill>
                  <a:schemeClr val="bg1">
                    <a:lumMod val="50000"/>
                  </a:schemeClr>
                </a:solidFill>
              </a:rPr>
            </a:br>
            <a:r>
              <a:rPr lang="en-US" sz="1200" dirty="0">
                <a:solidFill>
                  <a:schemeClr val="bg1">
                    <a:lumMod val="50000"/>
                  </a:schemeClr>
                </a:solidFill>
              </a:rPr>
              <a:t>We have an online survey – which we can provide you access to see – that asks team members for their feedback on various elements of the team effectiveness pillars e.g. trust, communication, motivation. This can then be used as a starting point for leaders and teams to consider areas to enhance performance and employee engagement.</a:t>
            </a:r>
          </a:p>
          <a:p>
            <a:pPr marL="0" indent="0">
              <a:buNone/>
            </a:pPr>
            <a:r>
              <a:rPr lang="en-US" sz="1200" dirty="0">
                <a:solidFill>
                  <a:schemeClr val="bg1">
                    <a:lumMod val="50000"/>
                  </a:schemeClr>
                </a:solidFill>
              </a:rPr>
              <a:t>The theory behind this model suggests that a high performing team needs to comprise of all of these elements. For many teams this is a great start point to evaluate, discuss and take action on a premise of ‘How can we make our team even better if…’</a:t>
            </a:r>
          </a:p>
          <a:p>
            <a:pPr marL="0" indent="0">
              <a:buNone/>
            </a:pPr>
            <a:r>
              <a:rPr lang="en-US" sz="1200" dirty="0">
                <a:solidFill>
                  <a:schemeClr val="bg1">
                    <a:lumMod val="50000"/>
                  </a:schemeClr>
                </a:solidFill>
              </a:rPr>
              <a:t>Workshops around team effectiveness can be delivered online or in person. Also, the data from these sessions can provide excellent organizational data to help with leadership decision making and communication, which could fit in really well with where you are organizationally.</a:t>
            </a:r>
          </a:p>
        </p:txBody>
      </p:sp>
      <p:sp>
        <p:nvSpPr>
          <p:cNvPr id="3" name="Title 2">
            <a:extLst>
              <a:ext uri="{FF2B5EF4-FFF2-40B4-BE49-F238E27FC236}">
                <a16:creationId xmlns:a16="http://schemas.microsoft.com/office/drawing/2014/main" id="{8235AD54-03EB-3547-8C90-09964D835522}"/>
              </a:ext>
            </a:extLst>
          </p:cNvPr>
          <p:cNvSpPr>
            <a:spLocks noGrp="1"/>
          </p:cNvSpPr>
          <p:nvPr>
            <p:ph type="title"/>
          </p:nvPr>
        </p:nvSpPr>
        <p:spPr>
          <a:xfrm>
            <a:off x="1264" y="-92546"/>
            <a:ext cx="8603184" cy="648072"/>
          </a:xfrm>
        </p:spPr>
        <p:txBody>
          <a:bodyPr>
            <a:noAutofit/>
          </a:bodyPr>
          <a:lstStyle/>
          <a:p>
            <a:r>
              <a:rPr lang="en-US" sz="1400" b="1" dirty="0"/>
              <a:t>Team Effectiveness Model</a:t>
            </a:r>
          </a:p>
        </p:txBody>
      </p:sp>
      <p:pic>
        <p:nvPicPr>
          <p:cNvPr id="4" name="Graphic 3">
            <a:extLst>
              <a:ext uri="{FF2B5EF4-FFF2-40B4-BE49-F238E27FC236}">
                <a16:creationId xmlns:a16="http://schemas.microsoft.com/office/drawing/2014/main" id="{6C4E8EEE-142A-D2EC-5E78-85F59E3501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37120" y="843558"/>
            <a:ext cx="2367328" cy="2367328"/>
          </a:xfrm>
          <a:prstGeom prst="rect">
            <a:avLst/>
          </a:prstGeom>
        </p:spPr>
      </p:pic>
    </p:spTree>
    <p:extLst>
      <p:ext uri="{BB962C8B-B14F-4D97-AF65-F5344CB8AC3E}">
        <p14:creationId xmlns:p14="http://schemas.microsoft.com/office/powerpoint/2010/main" val="208978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CEFAA66-199D-EA4A-84B5-6E4D942C47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1280" y="1798396"/>
            <a:ext cx="2232248" cy="2232248"/>
          </a:xfrm>
          <a:prstGeom prst="rect">
            <a:avLst/>
          </a:prstGeom>
        </p:spPr>
      </p:pic>
      <p:pic>
        <p:nvPicPr>
          <p:cNvPr id="6" name="Graphic 5">
            <a:extLst>
              <a:ext uri="{FF2B5EF4-FFF2-40B4-BE49-F238E27FC236}">
                <a16:creationId xmlns:a16="http://schemas.microsoft.com/office/drawing/2014/main" id="{671A2E30-3C77-7249-9A2B-830E61BE09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38952" y="1716590"/>
            <a:ext cx="2367328" cy="2367328"/>
          </a:xfrm>
          <a:prstGeom prst="rect">
            <a:avLst/>
          </a:prstGeom>
        </p:spPr>
      </p:pic>
      <p:pic>
        <p:nvPicPr>
          <p:cNvPr id="8" name="Picture 7">
            <a:extLst>
              <a:ext uri="{FF2B5EF4-FFF2-40B4-BE49-F238E27FC236}">
                <a16:creationId xmlns:a16="http://schemas.microsoft.com/office/drawing/2014/main" id="{E445F8A5-2456-6C4D-AAFE-AD9CF56D4842}"/>
              </a:ext>
            </a:extLst>
          </p:cNvPr>
          <p:cNvPicPr>
            <a:picLocks noChangeAspect="1"/>
          </p:cNvPicPr>
          <p:nvPr/>
        </p:nvPicPr>
        <p:blipFill rotWithShape="1">
          <a:blip r:embed="rId7">
            <a:extLst>
              <a:ext uri="{28A0092B-C50C-407E-A947-70E740481C1C}">
                <a14:useLocalDpi xmlns:a14="http://schemas.microsoft.com/office/drawing/2010/main" val="0"/>
              </a:ext>
            </a:extLst>
          </a:blip>
          <a:srcRect l="6562" r="10773" b="912"/>
          <a:stretch/>
        </p:blipFill>
        <p:spPr>
          <a:xfrm>
            <a:off x="126662" y="1776293"/>
            <a:ext cx="2367746" cy="2227497"/>
          </a:xfrm>
          <a:prstGeom prst="rect">
            <a:avLst/>
          </a:prstGeom>
        </p:spPr>
      </p:pic>
      <p:sp>
        <p:nvSpPr>
          <p:cNvPr id="7" name="Content Placeholder 1">
            <a:extLst>
              <a:ext uri="{FF2B5EF4-FFF2-40B4-BE49-F238E27FC236}">
                <a16:creationId xmlns:a16="http://schemas.microsoft.com/office/drawing/2014/main" id="{63CC557A-1BF5-0A45-BECD-8089EA4C3B28}"/>
              </a:ext>
            </a:extLst>
          </p:cNvPr>
          <p:cNvSpPr>
            <a:spLocks noGrp="1"/>
          </p:cNvSpPr>
          <p:nvPr>
            <p:ph idx="1"/>
          </p:nvPr>
        </p:nvSpPr>
        <p:spPr>
          <a:xfrm>
            <a:off x="521296" y="214369"/>
            <a:ext cx="8101408" cy="3402378"/>
          </a:xfrm>
        </p:spPr>
        <p:txBody>
          <a:bodyPr/>
          <a:lstStyle/>
          <a:p>
            <a:pPr marL="0" indent="0" algn="ctr">
              <a:buNone/>
            </a:pPr>
            <a:r>
              <a:rPr lang="en-US" dirty="0"/>
              <a:t>Insights Discovery supports your People Development Strategy in Four Key Areas:</a:t>
            </a:r>
          </a:p>
        </p:txBody>
      </p:sp>
      <p:pic>
        <p:nvPicPr>
          <p:cNvPr id="9" name="Picture 4" descr="Sales model - black.png">
            <a:extLst>
              <a:ext uri="{FF2B5EF4-FFF2-40B4-BE49-F238E27FC236}">
                <a16:creationId xmlns:a16="http://schemas.microsoft.com/office/drawing/2014/main" id="{AFBE5887-E4E5-CA4B-8DA7-F7916A844804}"/>
              </a:ext>
            </a:extLst>
          </p:cNvPr>
          <p:cNvPicPr>
            <a:picLocks noChangeAspect="1"/>
          </p:cNvPicPr>
          <p:nvPr/>
        </p:nvPicPr>
        <p:blipFill>
          <a:blip r:embed="rId8"/>
          <a:srcRect/>
          <a:stretch>
            <a:fillRect/>
          </a:stretch>
        </p:blipFill>
        <p:spPr bwMode="auto">
          <a:xfrm>
            <a:off x="6996607" y="1995686"/>
            <a:ext cx="2077981" cy="1881209"/>
          </a:xfrm>
          <a:prstGeom prst="rect">
            <a:avLst/>
          </a:prstGeom>
          <a:noFill/>
          <a:ln w="9525">
            <a:noFill/>
            <a:miter lim="800000"/>
            <a:headEnd/>
            <a:tailEnd/>
          </a:ln>
        </p:spPr>
      </p:pic>
      <p:sp>
        <p:nvSpPr>
          <p:cNvPr id="2" name="TextBox 1">
            <a:extLst>
              <a:ext uri="{FF2B5EF4-FFF2-40B4-BE49-F238E27FC236}">
                <a16:creationId xmlns:a16="http://schemas.microsoft.com/office/drawing/2014/main" id="{C0D17BCB-3E18-E59A-2EB9-EE6906FE10CC}"/>
              </a:ext>
            </a:extLst>
          </p:cNvPr>
          <p:cNvSpPr txBox="1"/>
          <p:nvPr/>
        </p:nvSpPr>
        <p:spPr>
          <a:xfrm>
            <a:off x="323528" y="1347614"/>
            <a:ext cx="2016224" cy="430887"/>
          </a:xfrm>
          <a:prstGeom prst="rect">
            <a:avLst/>
          </a:prstGeom>
          <a:noFill/>
          <a:ln>
            <a:solidFill>
              <a:schemeClr val="bg1">
                <a:lumMod val="50000"/>
              </a:schemeClr>
            </a:solidFill>
          </a:ln>
        </p:spPr>
        <p:txBody>
          <a:bodyPr wrap="square" rtlCol="0">
            <a:spAutoFit/>
          </a:bodyPr>
          <a:lstStyle/>
          <a:p>
            <a:pPr algn="ctr"/>
            <a:r>
              <a:rPr lang="en-GB" sz="1100" b="1" dirty="0">
                <a:latin typeface="Arial" panose="020B0604020202020204" pitchFamily="34" charset="0"/>
                <a:cs typeface="Arial" panose="020B0604020202020204" pitchFamily="34" charset="0"/>
              </a:rPr>
              <a:t>Insights Discovery – Personal Effectiveness </a:t>
            </a:r>
          </a:p>
        </p:txBody>
      </p:sp>
      <p:sp>
        <p:nvSpPr>
          <p:cNvPr id="3" name="TextBox 2">
            <a:extLst>
              <a:ext uri="{FF2B5EF4-FFF2-40B4-BE49-F238E27FC236}">
                <a16:creationId xmlns:a16="http://schemas.microsoft.com/office/drawing/2014/main" id="{2E8A6FA2-3F54-B064-282E-33E773C3C832}"/>
              </a:ext>
            </a:extLst>
          </p:cNvPr>
          <p:cNvSpPr txBox="1"/>
          <p:nvPr/>
        </p:nvSpPr>
        <p:spPr>
          <a:xfrm>
            <a:off x="2790056" y="4227934"/>
            <a:ext cx="2016224" cy="430887"/>
          </a:xfrm>
          <a:prstGeom prst="rect">
            <a:avLst/>
          </a:prstGeom>
          <a:noFill/>
          <a:ln>
            <a:solidFill>
              <a:schemeClr val="bg1">
                <a:lumMod val="50000"/>
              </a:schemeClr>
            </a:solidFill>
          </a:ln>
        </p:spPr>
        <p:txBody>
          <a:bodyPr wrap="square" rtlCol="0">
            <a:spAutoFit/>
          </a:bodyPr>
          <a:lstStyle/>
          <a:p>
            <a:pPr algn="ctr"/>
            <a:r>
              <a:rPr lang="en-GB" sz="1100" b="1" dirty="0">
                <a:latin typeface="Arial" panose="020B0604020202020204" pitchFamily="34" charset="0"/>
                <a:cs typeface="Arial" panose="020B0604020202020204" pitchFamily="34" charset="0"/>
              </a:rPr>
              <a:t>Insights Discovery – Team Effectiveness </a:t>
            </a:r>
          </a:p>
        </p:txBody>
      </p:sp>
      <p:sp>
        <p:nvSpPr>
          <p:cNvPr id="4" name="TextBox 3">
            <a:extLst>
              <a:ext uri="{FF2B5EF4-FFF2-40B4-BE49-F238E27FC236}">
                <a16:creationId xmlns:a16="http://schemas.microsoft.com/office/drawing/2014/main" id="{A660D3B4-83C6-A23F-9B74-4A5985978EDF}"/>
              </a:ext>
            </a:extLst>
          </p:cNvPr>
          <p:cNvSpPr txBox="1"/>
          <p:nvPr/>
        </p:nvSpPr>
        <p:spPr>
          <a:xfrm>
            <a:off x="4778263" y="1253929"/>
            <a:ext cx="2016224" cy="430887"/>
          </a:xfrm>
          <a:prstGeom prst="rect">
            <a:avLst/>
          </a:prstGeom>
          <a:noFill/>
          <a:ln>
            <a:solidFill>
              <a:schemeClr val="bg1">
                <a:lumMod val="50000"/>
              </a:schemeClr>
            </a:solidFill>
          </a:ln>
        </p:spPr>
        <p:txBody>
          <a:bodyPr wrap="square" rtlCol="0">
            <a:spAutoFit/>
          </a:bodyPr>
          <a:lstStyle/>
          <a:p>
            <a:pPr algn="ctr"/>
            <a:r>
              <a:rPr lang="en-GB" sz="1100" b="1" dirty="0">
                <a:latin typeface="Arial" panose="020B0604020202020204" pitchFamily="34" charset="0"/>
                <a:cs typeface="Arial" panose="020B0604020202020204" pitchFamily="34" charset="0"/>
              </a:rPr>
              <a:t>Insights Discovery – Leadership Development</a:t>
            </a:r>
          </a:p>
        </p:txBody>
      </p:sp>
      <p:sp>
        <p:nvSpPr>
          <p:cNvPr id="10" name="TextBox 9">
            <a:extLst>
              <a:ext uri="{FF2B5EF4-FFF2-40B4-BE49-F238E27FC236}">
                <a16:creationId xmlns:a16="http://schemas.microsoft.com/office/drawing/2014/main" id="{DF59B629-1D97-5266-CF3A-128837979166}"/>
              </a:ext>
            </a:extLst>
          </p:cNvPr>
          <p:cNvSpPr txBox="1"/>
          <p:nvPr/>
        </p:nvSpPr>
        <p:spPr>
          <a:xfrm>
            <a:off x="6884069" y="4194994"/>
            <a:ext cx="2016224" cy="600164"/>
          </a:xfrm>
          <a:prstGeom prst="rect">
            <a:avLst/>
          </a:prstGeom>
          <a:noFill/>
          <a:ln>
            <a:solidFill>
              <a:schemeClr val="bg1">
                <a:lumMod val="50000"/>
              </a:schemeClr>
            </a:solidFill>
          </a:ln>
        </p:spPr>
        <p:txBody>
          <a:bodyPr wrap="square" rtlCol="0">
            <a:spAutoFit/>
          </a:bodyPr>
          <a:lstStyle/>
          <a:p>
            <a:pPr algn="ctr"/>
            <a:r>
              <a:rPr lang="en-GB" sz="1100" b="1" dirty="0">
                <a:latin typeface="Arial" panose="020B0604020202020204" pitchFamily="34" charset="0"/>
                <a:cs typeface="Arial" panose="020B0604020202020204" pitchFamily="34" charset="0"/>
              </a:rPr>
              <a:t>Insights Discovery – Sales/Influencing Approach</a:t>
            </a:r>
          </a:p>
        </p:txBody>
      </p:sp>
    </p:spTree>
    <p:extLst>
      <p:ext uri="{BB962C8B-B14F-4D97-AF65-F5344CB8AC3E}">
        <p14:creationId xmlns:p14="http://schemas.microsoft.com/office/powerpoint/2010/main" val="178765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BE553-2EA8-F840-B44C-BAAF8E175F00}"/>
              </a:ext>
            </a:extLst>
          </p:cNvPr>
          <p:cNvSpPr>
            <a:spLocks noGrp="1"/>
          </p:cNvSpPr>
          <p:nvPr>
            <p:ph idx="1"/>
          </p:nvPr>
        </p:nvSpPr>
        <p:spPr>
          <a:xfrm>
            <a:off x="121360" y="195486"/>
            <a:ext cx="8101408" cy="3789421"/>
          </a:xfrm>
        </p:spPr>
        <p:txBody>
          <a:bodyPr>
            <a:noAutofit/>
          </a:bodyPr>
          <a:lstStyle/>
          <a:p>
            <a:endParaRPr lang="en-US" sz="1200" dirty="0"/>
          </a:p>
          <a:p>
            <a:r>
              <a:rPr lang="en-US" sz="1050" b="1" dirty="0"/>
              <a:t>Introduction &amp; Mindset: </a:t>
            </a:r>
            <a:r>
              <a:rPr lang="en-US" sz="1050" dirty="0"/>
              <a:t>Setting the session up for success and the impact of our mindset on our life and work</a:t>
            </a:r>
            <a:endParaRPr lang="en-US" sz="1050" b="1" dirty="0"/>
          </a:p>
          <a:p>
            <a:r>
              <a:rPr lang="en-US" sz="1050" b="1" dirty="0"/>
              <a:t>Perception: </a:t>
            </a:r>
            <a:r>
              <a:rPr lang="en-US" sz="1050" dirty="0"/>
              <a:t>We see the world not as it is, but as we are.</a:t>
            </a:r>
            <a:endParaRPr lang="en-US" sz="1050" b="1" dirty="0"/>
          </a:p>
          <a:p>
            <a:r>
              <a:rPr lang="en-US" sz="1050" b="1" dirty="0"/>
              <a:t>Introduction to Insights Discovery: </a:t>
            </a:r>
            <a:r>
              <a:rPr lang="en-US" sz="1050" dirty="0"/>
              <a:t>Understanding the Insights Discovery model, individual preferences and how this impacts our relationships</a:t>
            </a:r>
          </a:p>
          <a:p>
            <a:r>
              <a:rPr lang="en-US" sz="1050" b="1" dirty="0"/>
              <a:t>Sharing Profiles: </a:t>
            </a:r>
            <a:r>
              <a:rPr lang="en-US" sz="1050" dirty="0"/>
              <a:t>Self reflection and team sharing around communication preferences</a:t>
            </a:r>
          </a:p>
          <a:p>
            <a:r>
              <a:rPr lang="en-US" sz="1050" b="1" dirty="0"/>
              <a:t>Review of Team Wheel:  </a:t>
            </a:r>
            <a:r>
              <a:rPr lang="en-US" sz="1050" dirty="0"/>
              <a:t>Discussion and observations around team dynamics and effectiveness.</a:t>
            </a:r>
          </a:p>
          <a:p>
            <a:r>
              <a:rPr lang="en-US" sz="1050" dirty="0"/>
              <a:t> </a:t>
            </a:r>
            <a:r>
              <a:rPr lang="en-US" sz="1050" b="1" dirty="0"/>
              <a:t>Practical Application &amp; Tools: </a:t>
            </a:r>
            <a:r>
              <a:rPr lang="en-US" sz="1050" dirty="0"/>
              <a:t>How can you use your profile on a daily basis as a team?</a:t>
            </a:r>
          </a:p>
        </p:txBody>
      </p:sp>
      <p:sp>
        <p:nvSpPr>
          <p:cNvPr id="3" name="Title 2">
            <a:extLst>
              <a:ext uri="{FF2B5EF4-FFF2-40B4-BE49-F238E27FC236}">
                <a16:creationId xmlns:a16="http://schemas.microsoft.com/office/drawing/2014/main" id="{8235AD54-03EB-3547-8C90-09964D835522}"/>
              </a:ext>
            </a:extLst>
          </p:cNvPr>
          <p:cNvSpPr>
            <a:spLocks noGrp="1"/>
          </p:cNvSpPr>
          <p:nvPr>
            <p:ph type="title"/>
          </p:nvPr>
        </p:nvSpPr>
        <p:spPr>
          <a:xfrm>
            <a:off x="1264" y="-92546"/>
            <a:ext cx="9021376" cy="857250"/>
          </a:xfrm>
        </p:spPr>
        <p:txBody>
          <a:bodyPr>
            <a:normAutofit/>
          </a:bodyPr>
          <a:lstStyle/>
          <a:p>
            <a:r>
              <a:rPr lang="en-US" sz="3200" dirty="0"/>
              <a:t>Introductory Team Workshop – Sample Overview</a:t>
            </a:r>
          </a:p>
        </p:txBody>
      </p:sp>
      <p:pic>
        <p:nvPicPr>
          <p:cNvPr id="4" name="Picture 3">
            <a:extLst>
              <a:ext uri="{FF2B5EF4-FFF2-40B4-BE49-F238E27FC236}">
                <a16:creationId xmlns:a16="http://schemas.microsoft.com/office/drawing/2014/main" id="{575A3CE4-B97B-4D56-9F6B-9A829544D4D8}"/>
              </a:ext>
            </a:extLst>
          </p:cNvPr>
          <p:cNvPicPr>
            <a:picLocks noChangeAspect="1"/>
          </p:cNvPicPr>
          <p:nvPr/>
        </p:nvPicPr>
        <p:blipFill rotWithShape="1">
          <a:blip r:embed="rId2">
            <a:extLst>
              <a:ext uri="{28A0092B-C50C-407E-A947-70E740481C1C}">
                <a14:useLocalDpi xmlns:a14="http://schemas.microsoft.com/office/drawing/2010/main" val="0"/>
              </a:ext>
            </a:extLst>
          </a:blip>
          <a:srcRect l="6562" r="10773" b="912"/>
          <a:stretch/>
        </p:blipFill>
        <p:spPr>
          <a:xfrm>
            <a:off x="6948264" y="2379641"/>
            <a:ext cx="1908495" cy="1795449"/>
          </a:xfrm>
          <a:prstGeom prst="rect">
            <a:avLst/>
          </a:prstGeom>
        </p:spPr>
      </p:pic>
      <p:sp>
        <p:nvSpPr>
          <p:cNvPr id="5" name="TextBox 4">
            <a:extLst>
              <a:ext uri="{FF2B5EF4-FFF2-40B4-BE49-F238E27FC236}">
                <a16:creationId xmlns:a16="http://schemas.microsoft.com/office/drawing/2014/main" id="{0A828597-F3A8-F4E6-DA9C-C654432838A2}"/>
              </a:ext>
            </a:extLst>
          </p:cNvPr>
          <p:cNvSpPr txBox="1"/>
          <p:nvPr/>
        </p:nvSpPr>
        <p:spPr>
          <a:xfrm>
            <a:off x="1979712" y="3651870"/>
            <a:ext cx="4580546" cy="1046440"/>
          </a:xfrm>
          <a:prstGeom prst="rect">
            <a:avLst/>
          </a:prstGeom>
          <a:noFill/>
          <a:ln>
            <a:solidFill>
              <a:schemeClr val="accent5"/>
            </a:solidFill>
          </a:ln>
        </p:spPr>
        <p:txBody>
          <a:bodyPr wrap="square">
            <a:spAutoFit/>
          </a:bodyPr>
          <a:lstStyle/>
          <a:p>
            <a:pPr marL="0" indent="0">
              <a:buNone/>
            </a:pPr>
            <a:r>
              <a:rPr lang="en-US" sz="1400" b="1" dirty="0">
                <a:solidFill>
                  <a:schemeClr val="accent5"/>
                </a:solidFill>
                <a:latin typeface="Arial" panose="020B0604020202020204" pitchFamily="34" charset="0"/>
                <a:cs typeface="Arial" panose="020B0604020202020204" pitchFamily="34" charset="0"/>
              </a:rPr>
              <a:t>Investment</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Insights Discovery Profiles &amp; Workshop Materials: £150 + VAT per person (Foundation, Management Chapters) </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Online workshop facilitation &amp; preparation: £1100 + VAT  (half day)</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In person facilitation: £1500 + VAT (for half day) or £2250 + VAT (for a full day)</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One to One Coaching £250 + VAT per person per coaching session- optional extra to support with one to one action planning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74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043B42-AA46-B54D-ADAE-2F5B542C7274}"/>
              </a:ext>
            </a:extLst>
          </p:cNvPr>
          <p:cNvPicPr>
            <a:picLocks noGrp="1" noChangeAspect="1"/>
          </p:cNvPicPr>
          <p:nvPr>
            <p:ph idx="1"/>
          </p:nvPr>
        </p:nvPicPr>
        <p:blipFill>
          <a:blip r:embed="rId2"/>
          <a:stretch>
            <a:fillRect/>
          </a:stretch>
        </p:blipFill>
        <p:spPr>
          <a:xfrm>
            <a:off x="899592" y="1131590"/>
            <a:ext cx="2592288" cy="3402013"/>
          </a:xfrm>
          <a:prstGeom prst="rect">
            <a:avLst/>
          </a:prstGeom>
        </p:spPr>
      </p:pic>
      <p:sp>
        <p:nvSpPr>
          <p:cNvPr id="3" name="Title 2">
            <a:extLst>
              <a:ext uri="{FF2B5EF4-FFF2-40B4-BE49-F238E27FC236}">
                <a16:creationId xmlns:a16="http://schemas.microsoft.com/office/drawing/2014/main" id="{8235AD54-03EB-3547-8C90-09964D835522}"/>
              </a:ext>
            </a:extLst>
          </p:cNvPr>
          <p:cNvSpPr>
            <a:spLocks noGrp="1"/>
          </p:cNvSpPr>
          <p:nvPr>
            <p:ph type="title"/>
          </p:nvPr>
        </p:nvSpPr>
        <p:spPr/>
        <p:txBody>
          <a:bodyPr>
            <a:noAutofit/>
          </a:bodyPr>
          <a:lstStyle/>
          <a:p>
            <a:r>
              <a:rPr lang="en-US" sz="2400" dirty="0"/>
              <a:t>Follow Up Workshop Themes</a:t>
            </a:r>
          </a:p>
        </p:txBody>
      </p:sp>
      <p:pic>
        <p:nvPicPr>
          <p:cNvPr id="5" name="Picture 4">
            <a:extLst>
              <a:ext uri="{FF2B5EF4-FFF2-40B4-BE49-F238E27FC236}">
                <a16:creationId xmlns:a16="http://schemas.microsoft.com/office/drawing/2014/main" id="{F93A75AA-6804-974D-BEFC-058B3D9C27F8}"/>
              </a:ext>
            </a:extLst>
          </p:cNvPr>
          <p:cNvPicPr>
            <a:picLocks noChangeAspect="1"/>
          </p:cNvPicPr>
          <p:nvPr/>
        </p:nvPicPr>
        <p:blipFill rotWithShape="1">
          <a:blip r:embed="rId3"/>
          <a:srcRect l="1" r="2981" b="2277"/>
          <a:stretch/>
        </p:blipFill>
        <p:spPr>
          <a:xfrm>
            <a:off x="4572000" y="998730"/>
            <a:ext cx="2525884" cy="3549483"/>
          </a:xfrm>
          <a:prstGeom prst="rect">
            <a:avLst/>
          </a:prstGeom>
        </p:spPr>
      </p:pic>
    </p:spTree>
    <p:extLst>
      <p:ext uri="{BB962C8B-B14F-4D97-AF65-F5344CB8AC3E}">
        <p14:creationId xmlns:p14="http://schemas.microsoft.com/office/powerpoint/2010/main" val="148372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BE553-2EA8-F840-B44C-BAAF8E175F00}"/>
              </a:ext>
            </a:extLst>
          </p:cNvPr>
          <p:cNvSpPr>
            <a:spLocks noGrp="1"/>
          </p:cNvSpPr>
          <p:nvPr>
            <p:ph idx="1"/>
          </p:nvPr>
        </p:nvSpPr>
        <p:spPr>
          <a:xfrm>
            <a:off x="1264" y="555526"/>
            <a:ext cx="6226920" cy="4032448"/>
          </a:xfrm>
        </p:spPr>
        <p:txBody>
          <a:bodyPr>
            <a:noAutofit/>
          </a:bodyPr>
          <a:lstStyle/>
          <a:p>
            <a:pPr marL="0" indent="0">
              <a:buNone/>
            </a:pPr>
            <a:endParaRPr lang="en-US" sz="1400" dirty="0"/>
          </a:p>
          <a:p>
            <a:r>
              <a:rPr lang="en-US" sz="1400" dirty="0"/>
              <a:t>One to one coaching sessions for individuals to help people understand their own Insights Discovery Profile and get their perspective on the team – what’s working well and what would make things even better.</a:t>
            </a:r>
          </a:p>
          <a:p>
            <a:r>
              <a:rPr lang="en-US" sz="1400" dirty="0"/>
              <a:t>We will arrange for one to one coaching virtually as per requirements</a:t>
            </a:r>
          </a:p>
          <a:p>
            <a:r>
              <a:rPr lang="en-US" sz="1400" dirty="0"/>
              <a:t>A variety of coaching topics can be covered over a number of coaching sessions, normally individuals undertake 4-6 coaching sessions over a period of 6 months</a:t>
            </a:r>
          </a:p>
          <a:p>
            <a:pPr marL="0" indent="0">
              <a:buNone/>
            </a:pPr>
            <a:r>
              <a:rPr lang="en-US" sz="1400" dirty="0"/>
              <a:t>Coaching Investment</a:t>
            </a:r>
          </a:p>
          <a:p>
            <a:pPr marL="0" indent="0">
              <a:buNone/>
            </a:pPr>
            <a:r>
              <a:rPr lang="en-US" sz="1400" dirty="0"/>
              <a:t>= £300 + VAT for profile and first coaching session</a:t>
            </a:r>
          </a:p>
          <a:p>
            <a:pPr marL="0" indent="0">
              <a:buNone/>
            </a:pPr>
            <a:r>
              <a:rPr lang="en-US" sz="1400" dirty="0"/>
              <a:t>= £250 + VAT for ongoing coaching sessions</a:t>
            </a:r>
          </a:p>
        </p:txBody>
      </p:sp>
      <p:sp>
        <p:nvSpPr>
          <p:cNvPr id="3" name="Title 2">
            <a:extLst>
              <a:ext uri="{FF2B5EF4-FFF2-40B4-BE49-F238E27FC236}">
                <a16:creationId xmlns:a16="http://schemas.microsoft.com/office/drawing/2014/main" id="{8235AD54-03EB-3547-8C90-09964D835522}"/>
              </a:ext>
            </a:extLst>
          </p:cNvPr>
          <p:cNvSpPr>
            <a:spLocks noGrp="1"/>
          </p:cNvSpPr>
          <p:nvPr>
            <p:ph type="title"/>
          </p:nvPr>
        </p:nvSpPr>
        <p:spPr>
          <a:xfrm>
            <a:off x="1264" y="-92546"/>
            <a:ext cx="8101408" cy="857250"/>
          </a:xfrm>
        </p:spPr>
        <p:txBody>
          <a:bodyPr>
            <a:normAutofit/>
          </a:bodyPr>
          <a:lstStyle/>
          <a:p>
            <a:r>
              <a:rPr lang="en-US" sz="2400" dirty="0"/>
              <a:t>One to One Coaching</a:t>
            </a:r>
          </a:p>
        </p:txBody>
      </p:sp>
      <p:pic>
        <p:nvPicPr>
          <p:cNvPr id="4" name="Picture 3">
            <a:extLst>
              <a:ext uri="{FF2B5EF4-FFF2-40B4-BE49-F238E27FC236}">
                <a16:creationId xmlns:a16="http://schemas.microsoft.com/office/drawing/2014/main" id="{40546587-BCE6-4998-97C8-354715354DB3}"/>
              </a:ext>
            </a:extLst>
          </p:cNvPr>
          <p:cNvPicPr>
            <a:picLocks noChangeAspect="1"/>
          </p:cNvPicPr>
          <p:nvPr/>
        </p:nvPicPr>
        <p:blipFill rotWithShape="1">
          <a:blip r:embed="rId2"/>
          <a:srcRect r="5090" b="438"/>
          <a:stretch/>
        </p:blipFill>
        <p:spPr>
          <a:xfrm>
            <a:off x="6804248" y="1141495"/>
            <a:ext cx="1925960" cy="2860510"/>
          </a:xfrm>
          <a:prstGeom prst="rect">
            <a:avLst/>
          </a:prstGeom>
        </p:spPr>
      </p:pic>
    </p:spTree>
    <p:extLst>
      <p:ext uri="{BB962C8B-B14F-4D97-AF65-F5344CB8AC3E}">
        <p14:creationId xmlns:p14="http://schemas.microsoft.com/office/powerpoint/2010/main" val="3986594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BE553-2EA8-F840-B44C-BAAF8E175F00}"/>
              </a:ext>
            </a:extLst>
          </p:cNvPr>
          <p:cNvSpPr>
            <a:spLocks noGrp="1"/>
          </p:cNvSpPr>
          <p:nvPr>
            <p:ph idx="1"/>
          </p:nvPr>
        </p:nvSpPr>
        <p:spPr>
          <a:xfrm>
            <a:off x="107504" y="705419"/>
            <a:ext cx="6226920" cy="4032448"/>
          </a:xfrm>
        </p:spPr>
        <p:txBody>
          <a:bodyPr>
            <a:noAutofit/>
          </a:bodyPr>
          <a:lstStyle/>
          <a:p>
            <a:pPr marL="0" indent="0">
              <a:buNone/>
            </a:pPr>
            <a:endParaRPr lang="en-US" sz="1400" dirty="0"/>
          </a:p>
          <a:p>
            <a:r>
              <a:rPr lang="en-US" sz="1400" dirty="0"/>
              <a:t>Insights Discovery Profile – Foundation &amp; Management Profile</a:t>
            </a:r>
          </a:p>
          <a:p>
            <a:r>
              <a:rPr lang="en-US" sz="1400" dirty="0"/>
              <a:t>60 minute pre-recorded webinar to give individuals context of the Insights Discovery Model and a more self directed and cheaper price point </a:t>
            </a:r>
          </a:p>
          <a:p>
            <a:pPr marL="0" indent="0">
              <a:buNone/>
            </a:pPr>
            <a:r>
              <a:rPr lang="en-US" sz="1400" b="1" dirty="0"/>
              <a:t>Coaching Investment</a:t>
            </a:r>
          </a:p>
          <a:p>
            <a:pPr marL="0" indent="0">
              <a:buNone/>
            </a:pPr>
            <a:r>
              <a:rPr lang="en-US" sz="1400" dirty="0"/>
              <a:t>= £225 + VAT total investment including the Insights Discovery Profile &amp; Recorded Video</a:t>
            </a:r>
          </a:p>
        </p:txBody>
      </p:sp>
      <p:sp>
        <p:nvSpPr>
          <p:cNvPr id="3" name="Title 2">
            <a:extLst>
              <a:ext uri="{FF2B5EF4-FFF2-40B4-BE49-F238E27FC236}">
                <a16:creationId xmlns:a16="http://schemas.microsoft.com/office/drawing/2014/main" id="{8235AD54-03EB-3547-8C90-09964D835522}"/>
              </a:ext>
            </a:extLst>
          </p:cNvPr>
          <p:cNvSpPr>
            <a:spLocks noGrp="1"/>
          </p:cNvSpPr>
          <p:nvPr>
            <p:ph type="title"/>
          </p:nvPr>
        </p:nvSpPr>
        <p:spPr>
          <a:xfrm>
            <a:off x="1264" y="-92546"/>
            <a:ext cx="8101408" cy="857250"/>
          </a:xfrm>
        </p:spPr>
        <p:txBody>
          <a:bodyPr>
            <a:normAutofit/>
          </a:bodyPr>
          <a:lstStyle/>
          <a:p>
            <a:r>
              <a:rPr lang="en-US" sz="2400" dirty="0"/>
              <a:t>Recorded Video &amp; Profile Option</a:t>
            </a:r>
          </a:p>
        </p:txBody>
      </p:sp>
      <p:pic>
        <p:nvPicPr>
          <p:cNvPr id="5" name="Picture 4">
            <a:extLst>
              <a:ext uri="{FF2B5EF4-FFF2-40B4-BE49-F238E27FC236}">
                <a16:creationId xmlns:a16="http://schemas.microsoft.com/office/drawing/2014/main" id="{8FAE4BE0-CFE4-E37C-6304-0598A8E9D6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92280" y="1851670"/>
            <a:ext cx="1191694" cy="1191694"/>
          </a:xfrm>
          <a:prstGeom prst="rect">
            <a:avLst/>
          </a:prstGeom>
        </p:spPr>
      </p:pic>
    </p:spTree>
    <p:extLst>
      <p:ext uri="{BB962C8B-B14F-4D97-AF65-F5344CB8AC3E}">
        <p14:creationId xmlns:p14="http://schemas.microsoft.com/office/powerpoint/2010/main" val="232153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7DF86-1F46-2945-88AD-1FE3987570BA}"/>
              </a:ext>
            </a:extLst>
          </p:cNvPr>
          <p:cNvSpPr>
            <a:spLocks noGrp="1"/>
          </p:cNvSpPr>
          <p:nvPr>
            <p:ph type="title"/>
          </p:nvPr>
        </p:nvSpPr>
        <p:spPr>
          <a:xfrm>
            <a:off x="1039093" y="3939902"/>
            <a:ext cx="7065813" cy="642938"/>
          </a:xfrm>
        </p:spPr>
        <p:txBody>
          <a:bodyPr>
            <a:normAutofit fontScale="90000"/>
          </a:bodyPr>
          <a:lstStyle/>
          <a:p>
            <a:pPr algn="ctr"/>
            <a:r>
              <a:rPr lang="en-US" sz="2100" dirty="0"/>
              <a:t>Example of Recent Leadership Programme</a:t>
            </a:r>
            <a:br>
              <a:rPr lang="en-US" sz="2100" dirty="0"/>
            </a:br>
            <a:endParaRPr lang="en-US" sz="2100" dirty="0"/>
          </a:p>
        </p:txBody>
      </p:sp>
      <p:pic>
        <p:nvPicPr>
          <p:cNvPr id="7" name="Picture 6">
            <a:extLst>
              <a:ext uri="{FF2B5EF4-FFF2-40B4-BE49-F238E27FC236}">
                <a16:creationId xmlns:a16="http://schemas.microsoft.com/office/drawing/2014/main" id="{B288A14F-1537-A24C-AEC8-61332D9F9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140" y="2081834"/>
            <a:ext cx="1118584" cy="1118584"/>
          </a:xfrm>
          <a:prstGeom prst="rect">
            <a:avLst/>
          </a:prstGeom>
        </p:spPr>
      </p:pic>
      <p:pic>
        <p:nvPicPr>
          <p:cNvPr id="4" name="Picture 3">
            <a:extLst>
              <a:ext uri="{FF2B5EF4-FFF2-40B4-BE49-F238E27FC236}">
                <a16:creationId xmlns:a16="http://schemas.microsoft.com/office/drawing/2014/main" id="{422D3805-CE39-234C-A8BA-8818A157D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2081834"/>
            <a:ext cx="2509761" cy="1168337"/>
          </a:xfrm>
          <a:prstGeom prst="rect">
            <a:avLst/>
          </a:prstGeom>
        </p:spPr>
      </p:pic>
      <p:sp>
        <p:nvSpPr>
          <p:cNvPr id="2" name="AutoShape 2" descr="Millar &amp; Bryce">
            <a:extLst>
              <a:ext uri="{FF2B5EF4-FFF2-40B4-BE49-F238E27FC236}">
                <a16:creationId xmlns:a16="http://schemas.microsoft.com/office/drawing/2014/main" id="{03E5070A-D403-404F-BEDE-F891997B1440}"/>
              </a:ext>
            </a:extLst>
          </p:cNvPr>
          <p:cNvSpPr>
            <a:spLocks noChangeAspect="1" noChangeArrowheads="1"/>
          </p:cNvSpPr>
          <p:nvPr/>
        </p:nvSpPr>
        <p:spPr bwMode="auto">
          <a:xfrm>
            <a:off x="3749031" y="1660494"/>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88727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F4BC8561-E2E2-400A-835C-9A3B50A7CF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915" y="1084511"/>
            <a:ext cx="8628170" cy="3863503"/>
          </a:xfrm>
          <a:prstGeom prst="rect">
            <a:avLst/>
          </a:prstGeom>
        </p:spPr>
      </p:pic>
      <p:sp>
        <p:nvSpPr>
          <p:cNvPr id="6" name="Title 11">
            <a:extLst>
              <a:ext uri="{FF2B5EF4-FFF2-40B4-BE49-F238E27FC236}">
                <a16:creationId xmlns:a16="http://schemas.microsoft.com/office/drawing/2014/main" id="{E8A5CB96-2D12-4FAE-9F08-14B66063ECEB}"/>
              </a:ext>
            </a:extLst>
          </p:cNvPr>
          <p:cNvSpPr>
            <a:spLocks noGrp="1"/>
          </p:cNvSpPr>
          <p:nvPr>
            <p:ph type="title"/>
          </p:nvPr>
        </p:nvSpPr>
        <p:spPr>
          <a:xfrm>
            <a:off x="446212" y="141480"/>
            <a:ext cx="8251576" cy="857250"/>
          </a:xfrm>
        </p:spPr>
        <p:txBody>
          <a:bodyPr/>
          <a:lstStyle/>
          <a:p>
            <a:r>
              <a:rPr lang="en-GB" dirty="0">
                <a:solidFill>
                  <a:schemeClr val="tx1"/>
                </a:solidFill>
              </a:rPr>
              <a:t>Key Modules</a:t>
            </a:r>
          </a:p>
        </p:txBody>
      </p:sp>
      <p:sp>
        <p:nvSpPr>
          <p:cNvPr id="7" name="Content Placeholder 4">
            <a:extLst>
              <a:ext uri="{FF2B5EF4-FFF2-40B4-BE49-F238E27FC236}">
                <a16:creationId xmlns:a16="http://schemas.microsoft.com/office/drawing/2014/main" id="{31D6D3BC-DC5D-4DC6-938B-9A6FA2CF6401}"/>
              </a:ext>
            </a:extLst>
          </p:cNvPr>
          <p:cNvSpPr txBox="1">
            <a:spLocks/>
          </p:cNvSpPr>
          <p:nvPr/>
        </p:nvSpPr>
        <p:spPr>
          <a:xfrm>
            <a:off x="251520" y="939012"/>
            <a:ext cx="8640960" cy="388991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1000"/>
              </a:spcAft>
              <a:buFont typeface="Arial" panose="020B0604020202020204" pitchFamily="34" charset="0"/>
              <a:buChar char="•"/>
              <a:defRPr sz="3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8" name="Group 7">
            <a:extLst>
              <a:ext uri="{FF2B5EF4-FFF2-40B4-BE49-F238E27FC236}">
                <a16:creationId xmlns:a16="http://schemas.microsoft.com/office/drawing/2014/main" id="{A5BEB53A-8FFA-4EB0-90DC-3EE7B9F7AD75}"/>
              </a:ext>
            </a:extLst>
          </p:cNvPr>
          <p:cNvGrpSpPr/>
          <p:nvPr/>
        </p:nvGrpSpPr>
        <p:grpSpPr>
          <a:xfrm>
            <a:off x="184900" y="2959986"/>
            <a:ext cx="1315257" cy="1268710"/>
            <a:chOff x="611560" y="1491630"/>
            <a:chExt cx="1315257" cy="1268710"/>
          </a:xfrm>
        </p:grpSpPr>
        <p:grpSp>
          <p:nvGrpSpPr>
            <p:cNvPr id="9" name="Group 8">
              <a:extLst>
                <a:ext uri="{FF2B5EF4-FFF2-40B4-BE49-F238E27FC236}">
                  <a16:creationId xmlns:a16="http://schemas.microsoft.com/office/drawing/2014/main" id="{861DA8BD-CDFE-4404-852D-12551FCEA4B5}"/>
                </a:ext>
              </a:extLst>
            </p:cNvPr>
            <p:cNvGrpSpPr/>
            <p:nvPr/>
          </p:nvGrpSpPr>
          <p:grpSpPr>
            <a:xfrm>
              <a:off x="611560" y="1491630"/>
              <a:ext cx="864096" cy="1268710"/>
              <a:chOff x="611560" y="1491630"/>
              <a:chExt cx="864096" cy="1268710"/>
            </a:xfrm>
          </p:grpSpPr>
          <p:sp>
            <p:nvSpPr>
              <p:cNvPr id="11" name="Rectangle 10">
                <a:extLst>
                  <a:ext uri="{FF2B5EF4-FFF2-40B4-BE49-F238E27FC236}">
                    <a16:creationId xmlns:a16="http://schemas.microsoft.com/office/drawing/2014/main" id="{01D4DC81-593D-4AA5-BB06-41527C5D0A14}"/>
                  </a:ext>
                </a:extLst>
              </p:cNvPr>
              <p:cNvSpPr/>
              <p:nvPr/>
            </p:nvSpPr>
            <p:spPr>
              <a:xfrm>
                <a:off x="755576" y="1491630"/>
                <a:ext cx="45719" cy="11521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E34E003C-CCA7-4813-8DE3-E7FF438165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560" y="2427734"/>
                <a:ext cx="382497" cy="332606"/>
              </a:xfrm>
              <a:prstGeom prst="rect">
                <a:avLst/>
              </a:prstGeom>
            </p:spPr>
          </p:pic>
          <p:sp>
            <p:nvSpPr>
              <p:cNvPr id="13" name="Arrow: Pentagon 12">
                <a:extLst>
                  <a:ext uri="{FF2B5EF4-FFF2-40B4-BE49-F238E27FC236}">
                    <a16:creationId xmlns:a16="http://schemas.microsoft.com/office/drawing/2014/main" id="{AE3FC24F-F071-4841-8EC5-538B2C67B83E}"/>
                  </a:ext>
                </a:extLst>
              </p:cNvPr>
              <p:cNvSpPr/>
              <p:nvPr/>
            </p:nvSpPr>
            <p:spPr>
              <a:xfrm>
                <a:off x="755576" y="1491630"/>
                <a:ext cx="720080" cy="43204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extBox 9">
              <a:extLst>
                <a:ext uri="{FF2B5EF4-FFF2-40B4-BE49-F238E27FC236}">
                  <a16:creationId xmlns:a16="http://schemas.microsoft.com/office/drawing/2014/main" id="{571F1D39-383E-4BB7-BCDF-7CDE56BFE08C}"/>
                </a:ext>
              </a:extLst>
            </p:cNvPr>
            <p:cNvSpPr txBox="1"/>
            <p:nvPr/>
          </p:nvSpPr>
          <p:spPr>
            <a:xfrm>
              <a:off x="782311" y="1491630"/>
              <a:ext cx="1144506" cy="461665"/>
            </a:xfrm>
            <a:prstGeom prst="rect">
              <a:avLst/>
            </a:prstGeom>
            <a:noFill/>
          </p:spPr>
          <p:txBody>
            <a:bodyPr wrap="square" rtlCol="0">
              <a:spAutoFit/>
            </a:bodyPr>
            <a:lstStyle/>
            <a:p>
              <a:r>
                <a:rPr lang="en-GB" sz="2400" b="1" dirty="0">
                  <a:solidFill>
                    <a:schemeClr val="bg1"/>
                  </a:solidFill>
                  <a:latin typeface="Segoe Print" panose="02000600000000000000" pitchFamily="2" charset="0"/>
                </a:rPr>
                <a:t>1</a:t>
              </a:r>
            </a:p>
          </p:txBody>
        </p:sp>
      </p:grpSp>
      <p:sp>
        <p:nvSpPr>
          <p:cNvPr id="14" name="Rectangle: Rounded Corners 13">
            <a:extLst>
              <a:ext uri="{FF2B5EF4-FFF2-40B4-BE49-F238E27FC236}">
                <a16:creationId xmlns:a16="http://schemas.microsoft.com/office/drawing/2014/main" id="{76850B5C-95B2-4E0E-9D7B-9B41BE096741}"/>
              </a:ext>
            </a:extLst>
          </p:cNvPr>
          <p:cNvSpPr/>
          <p:nvPr/>
        </p:nvSpPr>
        <p:spPr>
          <a:xfrm>
            <a:off x="633010" y="3654194"/>
            <a:ext cx="2202532" cy="936104"/>
          </a:xfrm>
          <a:prstGeom prst="roundRect">
            <a:avLst>
              <a:gd name="adj" fmla="val 704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latin typeface="Arial" panose="020B0604020202020204" pitchFamily="34" charset="0"/>
                <a:cs typeface="Arial" panose="020B0604020202020204" pitchFamily="34" charset="0"/>
              </a:rPr>
              <a:t>Introduction to Insights Discovery</a:t>
            </a:r>
          </a:p>
        </p:txBody>
      </p:sp>
      <p:grpSp>
        <p:nvGrpSpPr>
          <p:cNvPr id="30" name="Group 29">
            <a:extLst>
              <a:ext uri="{FF2B5EF4-FFF2-40B4-BE49-F238E27FC236}">
                <a16:creationId xmlns:a16="http://schemas.microsoft.com/office/drawing/2014/main" id="{9C659BB7-C27A-4FF1-BBC4-3C7C4786E7E4}"/>
              </a:ext>
            </a:extLst>
          </p:cNvPr>
          <p:cNvGrpSpPr/>
          <p:nvPr/>
        </p:nvGrpSpPr>
        <p:grpSpPr>
          <a:xfrm>
            <a:off x="1246087" y="1013446"/>
            <a:ext cx="1315257" cy="1268710"/>
            <a:chOff x="611560" y="1491630"/>
            <a:chExt cx="1315257" cy="1268710"/>
          </a:xfrm>
        </p:grpSpPr>
        <p:grpSp>
          <p:nvGrpSpPr>
            <p:cNvPr id="31" name="Group 30">
              <a:extLst>
                <a:ext uri="{FF2B5EF4-FFF2-40B4-BE49-F238E27FC236}">
                  <a16:creationId xmlns:a16="http://schemas.microsoft.com/office/drawing/2014/main" id="{8075C927-5EE0-4EFF-A66E-5281E9B32FC4}"/>
                </a:ext>
              </a:extLst>
            </p:cNvPr>
            <p:cNvGrpSpPr/>
            <p:nvPr/>
          </p:nvGrpSpPr>
          <p:grpSpPr>
            <a:xfrm>
              <a:off x="611560" y="1491630"/>
              <a:ext cx="864096" cy="1268710"/>
              <a:chOff x="611560" y="1491630"/>
              <a:chExt cx="864096" cy="1268710"/>
            </a:xfrm>
          </p:grpSpPr>
          <p:sp>
            <p:nvSpPr>
              <p:cNvPr id="33" name="Rectangle 32">
                <a:extLst>
                  <a:ext uri="{FF2B5EF4-FFF2-40B4-BE49-F238E27FC236}">
                    <a16:creationId xmlns:a16="http://schemas.microsoft.com/office/drawing/2014/main" id="{07E2184B-4E4F-4B82-A543-FC70E60E0FF8}"/>
                  </a:ext>
                </a:extLst>
              </p:cNvPr>
              <p:cNvSpPr/>
              <p:nvPr/>
            </p:nvSpPr>
            <p:spPr>
              <a:xfrm>
                <a:off x="755576" y="1491630"/>
                <a:ext cx="45719" cy="11521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a:extLst>
                  <a:ext uri="{FF2B5EF4-FFF2-40B4-BE49-F238E27FC236}">
                    <a16:creationId xmlns:a16="http://schemas.microsoft.com/office/drawing/2014/main" id="{9388573A-1379-4CCB-9803-3B75F69222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560" y="2427734"/>
                <a:ext cx="382497" cy="332606"/>
              </a:xfrm>
              <a:prstGeom prst="rect">
                <a:avLst/>
              </a:prstGeom>
            </p:spPr>
          </p:pic>
          <p:sp>
            <p:nvSpPr>
              <p:cNvPr id="35" name="Arrow: Pentagon 34">
                <a:extLst>
                  <a:ext uri="{FF2B5EF4-FFF2-40B4-BE49-F238E27FC236}">
                    <a16:creationId xmlns:a16="http://schemas.microsoft.com/office/drawing/2014/main" id="{9D82C156-780E-4B58-B44E-2C040E1FA8EE}"/>
                  </a:ext>
                </a:extLst>
              </p:cNvPr>
              <p:cNvSpPr/>
              <p:nvPr/>
            </p:nvSpPr>
            <p:spPr>
              <a:xfrm>
                <a:off x="755576" y="1491630"/>
                <a:ext cx="720080" cy="43204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TextBox 31">
              <a:extLst>
                <a:ext uri="{FF2B5EF4-FFF2-40B4-BE49-F238E27FC236}">
                  <a16:creationId xmlns:a16="http://schemas.microsoft.com/office/drawing/2014/main" id="{A80B37E7-8A88-4AA5-9128-68A75309F0D0}"/>
                </a:ext>
              </a:extLst>
            </p:cNvPr>
            <p:cNvSpPr txBox="1"/>
            <p:nvPr/>
          </p:nvSpPr>
          <p:spPr>
            <a:xfrm>
              <a:off x="782311" y="1491630"/>
              <a:ext cx="1144506" cy="461665"/>
            </a:xfrm>
            <a:prstGeom prst="rect">
              <a:avLst/>
            </a:prstGeom>
            <a:noFill/>
          </p:spPr>
          <p:txBody>
            <a:bodyPr wrap="square" rtlCol="0">
              <a:spAutoFit/>
            </a:bodyPr>
            <a:lstStyle/>
            <a:p>
              <a:r>
                <a:rPr lang="en-GB" sz="2400" b="1" dirty="0">
                  <a:solidFill>
                    <a:schemeClr val="bg1"/>
                  </a:solidFill>
                  <a:latin typeface="Segoe Print" panose="02000600000000000000" pitchFamily="2" charset="0"/>
                </a:rPr>
                <a:t>2</a:t>
              </a:r>
            </a:p>
          </p:txBody>
        </p:sp>
      </p:grpSp>
      <p:sp>
        <p:nvSpPr>
          <p:cNvPr id="36" name="Rectangle: Rounded Corners 35">
            <a:extLst>
              <a:ext uri="{FF2B5EF4-FFF2-40B4-BE49-F238E27FC236}">
                <a16:creationId xmlns:a16="http://schemas.microsoft.com/office/drawing/2014/main" id="{6127604D-DF39-40D4-81F6-B8E239ED80D5}"/>
              </a:ext>
            </a:extLst>
          </p:cNvPr>
          <p:cNvSpPr/>
          <p:nvPr/>
        </p:nvSpPr>
        <p:spPr>
          <a:xfrm>
            <a:off x="1694197" y="1707654"/>
            <a:ext cx="2232248" cy="936104"/>
          </a:xfrm>
          <a:prstGeom prst="roundRect">
            <a:avLst>
              <a:gd name="adj" fmla="val 704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latin typeface="Arial" panose="020B0604020202020204" pitchFamily="34" charset="0"/>
                <a:cs typeface="Arial" panose="020B0604020202020204" pitchFamily="34" charset="0"/>
              </a:rPr>
              <a:t>Effective Leadership</a:t>
            </a:r>
          </a:p>
        </p:txBody>
      </p:sp>
      <p:grpSp>
        <p:nvGrpSpPr>
          <p:cNvPr id="44" name="Group 43">
            <a:extLst>
              <a:ext uri="{FF2B5EF4-FFF2-40B4-BE49-F238E27FC236}">
                <a16:creationId xmlns:a16="http://schemas.microsoft.com/office/drawing/2014/main" id="{492964CE-89FA-42C7-B3D0-BCA8E61A64EE}"/>
              </a:ext>
            </a:extLst>
          </p:cNvPr>
          <p:cNvGrpSpPr/>
          <p:nvPr/>
        </p:nvGrpSpPr>
        <p:grpSpPr>
          <a:xfrm>
            <a:off x="4744226" y="2935797"/>
            <a:ext cx="1315257" cy="1268710"/>
            <a:chOff x="611560" y="1491630"/>
            <a:chExt cx="1315257" cy="1268710"/>
          </a:xfrm>
        </p:grpSpPr>
        <p:grpSp>
          <p:nvGrpSpPr>
            <p:cNvPr id="45" name="Group 44">
              <a:extLst>
                <a:ext uri="{FF2B5EF4-FFF2-40B4-BE49-F238E27FC236}">
                  <a16:creationId xmlns:a16="http://schemas.microsoft.com/office/drawing/2014/main" id="{4056DE0D-407D-488E-8BA8-972CCDE3C4E7}"/>
                </a:ext>
              </a:extLst>
            </p:cNvPr>
            <p:cNvGrpSpPr/>
            <p:nvPr/>
          </p:nvGrpSpPr>
          <p:grpSpPr>
            <a:xfrm>
              <a:off x="611560" y="1491630"/>
              <a:ext cx="864096" cy="1268710"/>
              <a:chOff x="611560" y="1491630"/>
              <a:chExt cx="864096" cy="1268710"/>
            </a:xfrm>
          </p:grpSpPr>
          <p:sp>
            <p:nvSpPr>
              <p:cNvPr id="47" name="Rectangle 46">
                <a:extLst>
                  <a:ext uri="{FF2B5EF4-FFF2-40B4-BE49-F238E27FC236}">
                    <a16:creationId xmlns:a16="http://schemas.microsoft.com/office/drawing/2014/main" id="{809FA9F2-71A7-4C23-80AD-9DF354180E49}"/>
                  </a:ext>
                </a:extLst>
              </p:cNvPr>
              <p:cNvSpPr/>
              <p:nvPr/>
            </p:nvSpPr>
            <p:spPr>
              <a:xfrm>
                <a:off x="755576" y="1491630"/>
                <a:ext cx="45719" cy="11521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Graphic 47">
                <a:extLst>
                  <a:ext uri="{FF2B5EF4-FFF2-40B4-BE49-F238E27FC236}">
                    <a16:creationId xmlns:a16="http://schemas.microsoft.com/office/drawing/2014/main" id="{F63D3068-E618-4205-8B41-5C4FB9C1F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560" y="2427734"/>
                <a:ext cx="382497" cy="332606"/>
              </a:xfrm>
              <a:prstGeom prst="rect">
                <a:avLst/>
              </a:prstGeom>
            </p:spPr>
          </p:pic>
          <p:sp>
            <p:nvSpPr>
              <p:cNvPr id="49" name="Arrow: Pentagon 48">
                <a:extLst>
                  <a:ext uri="{FF2B5EF4-FFF2-40B4-BE49-F238E27FC236}">
                    <a16:creationId xmlns:a16="http://schemas.microsoft.com/office/drawing/2014/main" id="{DE91B19A-3BC6-4916-9611-537522A50F4B}"/>
                  </a:ext>
                </a:extLst>
              </p:cNvPr>
              <p:cNvSpPr/>
              <p:nvPr/>
            </p:nvSpPr>
            <p:spPr>
              <a:xfrm>
                <a:off x="755576" y="1491630"/>
                <a:ext cx="720080" cy="43204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TextBox 45">
              <a:extLst>
                <a:ext uri="{FF2B5EF4-FFF2-40B4-BE49-F238E27FC236}">
                  <a16:creationId xmlns:a16="http://schemas.microsoft.com/office/drawing/2014/main" id="{555ED804-255A-4657-A272-8ECEA910FD3C}"/>
                </a:ext>
              </a:extLst>
            </p:cNvPr>
            <p:cNvSpPr txBox="1"/>
            <p:nvPr/>
          </p:nvSpPr>
          <p:spPr>
            <a:xfrm>
              <a:off x="782311" y="1491630"/>
              <a:ext cx="1144506" cy="461665"/>
            </a:xfrm>
            <a:prstGeom prst="rect">
              <a:avLst/>
            </a:prstGeom>
            <a:noFill/>
          </p:spPr>
          <p:txBody>
            <a:bodyPr wrap="square" rtlCol="0">
              <a:spAutoFit/>
            </a:bodyPr>
            <a:lstStyle/>
            <a:p>
              <a:r>
                <a:rPr lang="en-GB" sz="2400" b="1" dirty="0">
                  <a:solidFill>
                    <a:schemeClr val="bg1"/>
                  </a:solidFill>
                  <a:latin typeface="Segoe Print" panose="02000600000000000000" pitchFamily="2" charset="0"/>
                </a:rPr>
                <a:t>3</a:t>
              </a:r>
            </a:p>
          </p:txBody>
        </p:sp>
      </p:grpSp>
      <p:sp>
        <p:nvSpPr>
          <p:cNvPr id="50" name="Rectangle: Rounded Corners 49">
            <a:extLst>
              <a:ext uri="{FF2B5EF4-FFF2-40B4-BE49-F238E27FC236}">
                <a16:creationId xmlns:a16="http://schemas.microsoft.com/office/drawing/2014/main" id="{C9BF4DC9-A7A6-4675-98A4-F63442DA28C0}"/>
              </a:ext>
            </a:extLst>
          </p:cNvPr>
          <p:cNvSpPr/>
          <p:nvPr/>
        </p:nvSpPr>
        <p:spPr>
          <a:xfrm>
            <a:off x="5228518" y="1880606"/>
            <a:ext cx="2232248" cy="936104"/>
          </a:xfrm>
          <a:prstGeom prst="roundRect">
            <a:avLst>
              <a:gd name="adj" fmla="val 704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Strategic Planning &amp; Collaboration</a:t>
            </a:r>
          </a:p>
        </p:txBody>
      </p:sp>
      <p:grpSp>
        <p:nvGrpSpPr>
          <p:cNvPr id="58" name="Group 57">
            <a:extLst>
              <a:ext uri="{FF2B5EF4-FFF2-40B4-BE49-F238E27FC236}">
                <a16:creationId xmlns:a16="http://schemas.microsoft.com/office/drawing/2014/main" id="{EC8250C1-41F5-4204-B112-0356926B7527}"/>
              </a:ext>
            </a:extLst>
          </p:cNvPr>
          <p:cNvGrpSpPr/>
          <p:nvPr/>
        </p:nvGrpSpPr>
        <p:grpSpPr>
          <a:xfrm>
            <a:off x="7532481" y="2237893"/>
            <a:ext cx="1283804" cy="773065"/>
            <a:chOff x="1663444" y="2818874"/>
            <a:chExt cx="1283804" cy="773065"/>
          </a:xfrm>
        </p:grpSpPr>
        <p:grpSp>
          <p:nvGrpSpPr>
            <p:cNvPr id="59" name="Group 58">
              <a:extLst>
                <a:ext uri="{FF2B5EF4-FFF2-40B4-BE49-F238E27FC236}">
                  <a16:creationId xmlns:a16="http://schemas.microsoft.com/office/drawing/2014/main" id="{E7B57CEE-2B3B-4EFD-8151-10836F46568C}"/>
                </a:ext>
              </a:extLst>
            </p:cNvPr>
            <p:cNvGrpSpPr/>
            <p:nvPr/>
          </p:nvGrpSpPr>
          <p:grpSpPr>
            <a:xfrm>
              <a:off x="1663444" y="2818874"/>
              <a:ext cx="778494" cy="773065"/>
              <a:chOff x="1663444" y="2818874"/>
              <a:chExt cx="778494" cy="773065"/>
            </a:xfrm>
          </p:grpSpPr>
          <p:sp>
            <p:nvSpPr>
              <p:cNvPr id="61" name="Rectangle 60">
                <a:extLst>
                  <a:ext uri="{FF2B5EF4-FFF2-40B4-BE49-F238E27FC236}">
                    <a16:creationId xmlns:a16="http://schemas.microsoft.com/office/drawing/2014/main" id="{B0BC1973-3383-4E1E-BF6F-87F3FC8631FD}"/>
                  </a:ext>
                </a:extLst>
              </p:cNvPr>
              <p:cNvSpPr/>
              <p:nvPr/>
            </p:nvSpPr>
            <p:spPr>
              <a:xfrm>
                <a:off x="1760331" y="2834801"/>
                <a:ext cx="78247" cy="6629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Graphic 61">
                <a:extLst>
                  <a:ext uri="{FF2B5EF4-FFF2-40B4-BE49-F238E27FC236}">
                    <a16:creationId xmlns:a16="http://schemas.microsoft.com/office/drawing/2014/main" id="{9102E87C-D55D-4EF9-98EA-99676BD687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3444" y="3259333"/>
                <a:ext cx="382497" cy="332606"/>
              </a:xfrm>
              <a:prstGeom prst="rect">
                <a:avLst/>
              </a:prstGeom>
            </p:spPr>
          </p:pic>
          <p:sp>
            <p:nvSpPr>
              <p:cNvPr id="63" name="Arrow: Pentagon 62">
                <a:extLst>
                  <a:ext uri="{FF2B5EF4-FFF2-40B4-BE49-F238E27FC236}">
                    <a16:creationId xmlns:a16="http://schemas.microsoft.com/office/drawing/2014/main" id="{D7310EEE-CA1F-4196-9F0D-18603D365278}"/>
                  </a:ext>
                </a:extLst>
              </p:cNvPr>
              <p:cNvSpPr/>
              <p:nvPr/>
            </p:nvSpPr>
            <p:spPr>
              <a:xfrm>
                <a:off x="1721858" y="2818874"/>
                <a:ext cx="720080" cy="43204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0" name="TextBox 59">
              <a:extLst>
                <a:ext uri="{FF2B5EF4-FFF2-40B4-BE49-F238E27FC236}">
                  <a16:creationId xmlns:a16="http://schemas.microsoft.com/office/drawing/2014/main" id="{E27C937C-99FA-4504-BF71-AE7AF82A6DC6}"/>
                </a:ext>
              </a:extLst>
            </p:cNvPr>
            <p:cNvSpPr txBox="1"/>
            <p:nvPr/>
          </p:nvSpPr>
          <p:spPr>
            <a:xfrm>
              <a:off x="1802742" y="2848007"/>
              <a:ext cx="1144506" cy="461665"/>
            </a:xfrm>
            <a:prstGeom prst="rect">
              <a:avLst/>
            </a:prstGeom>
            <a:noFill/>
          </p:spPr>
          <p:txBody>
            <a:bodyPr wrap="square" rtlCol="0">
              <a:spAutoFit/>
            </a:bodyPr>
            <a:lstStyle/>
            <a:p>
              <a:r>
                <a:rPr lang="en-GB" sz="2400" b="1" dirty="0">
                  <a:solidFill>
                    <a:schemeClr val="bg1"/>
                  </a:solidFill>
                  <a:latin typeface="Segoe Print" panose="02000600000000000000" pitchFamily="2" charset="0"/>
                </a:rPr>
                <a:t>4</a:t>
              </a:r>
            </a:p>
          </p:txBody>
        </p:sp>
      </p:grpSp>
      <p:sp>
        <p:nvSpPr>
          <p:cNvPr id="64" name="Rectangle: Rounded Corners 63">
            <a:extLst>
              <a:ext uri="{FF2B5EF4-FFF2-40B4-BE49-F238E27FC236}">
                <a16:creationId xmlns:a16="http://schemas.microsoft.com/office/drawing/2014/main" id="{BCC675BB-B571-49D6-B132-09967E8E7E7E}"/>
              </a:ext>
            </a:extLst>
          </p:cNvPr>
          <p:cNvSpPr/>
          <p:nvPr/>
        </p:nvSpPr>
        <p:spPr>
          <a:xfrm>
            <a:off x="5248282" y="3760644"/>
            <a:ext cx="2232248" cy="936104"/>
          </a:xfrm>
          <a:prstGeom prst="roundRect">
            <a:avLst>
              <a:gd name="adj" fmla="val 704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latin typeface="Arial" panose="020B0604020202020204" pitchFamily="34" charset="0"/>
                <a:cs typeface="Arial" panose="020B0604020202020204" pitchFamily="34" charset="0"/>
              </a:rPr>
              <a:t>Communication &amp; Challenging Conversations</a:t>
            </a:r>
          </a:p>
        </p:txBody>
      </p:sp>
      <p:sp>
        <p:nvSpPr>
          <p:cNvPr id="37" name="Rectangle: Rounded Corners 49">
            <a:extLst>
              <a:ext uri="{FF2B5EF4-FFF2-40B4-BE49-F238E27FC236}">
                <a16:creationId xmlns:a16="http://schemas.microsoft.com/office/drawing/2014/main" id="{21FF08B2-166B-F747-87C4-6842F7403683}"/>
              </a:ext>
            </a:extLst>
          </p:cNvPr>
          <p:cNvSpPr/>
          <p:nvPr/>
        </p:nvSpPr>
        <p:spPr>
          <a:xfrm>
            <a:off x="6789420" y="367811"/>
            <a:ext cx="2232248" cy="936104"/>
          </a:xfrm>
          <a:prstGeom prst="roundRect">
            <a:avLst>
              <a:gd name="adj" fmla="val 704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Growth Mindset &amp; 360 Feedback</a:t>
            </a:r>
          </a:p>
        </p:txBody>
      </p:sp>
      <p:grpSp>
        <p:nvGrpSpPr>
          <p:cNvPr id="38" name="Group 37">
            <a:extLst>
              <a:ext uri="{FF2B5EF4-FFF2-40B4-BE49-F238E27FC236}">
                <a16:creationId xmlns:a16="http://schemas.microsoft.com/office/drawing/2014/main" id="{D35B5461-332E-CB4B-A5BC-EDB5ED44E8BF}"/>
              </a:ext>
            </a:extLst>
          </p:cNvPr>
          <p:cNvGrpSpPr/>
          <p:nvPr/>
        </p:nvGrpSpPr>
        <p:grpSpPr>
          <a:xfrm>
            <a:off x="6022039" y="361190"/>
            <a:ext cx="1283804" cy="773065"/>
            <a:chOff x="1663444" y="2818874"/>
            <a:chExt cx="1283804" cy="773065"/>
          </a:xfrm>
        </p:grpSpPr>
        <p:grpSp>
          <p:nvGrpSpPr>
            <p:cNvPr id="39" name="Group 38">
              <a:extLst>
                <a:ext uri="{FF2B5EF4-FFF2-40B4-BE49-F238E27FC236}">
                  <a16:creationId xmlns:a16="http://schemas.microsoft.com/office/drawing/2014/main" id="{2A45A5EE-1FF9-F04E-8850-FCF478FAD06A}"/>
                </a:ext>
              </a:extLst>
            </p:cNvPr>
            <p:cNvGrpSpPr/>
            <p:nvPr/>
          </p:nvGrpSpPr>
          <p:grpSpPr>
            <a:xfrm>
              <a:off x="1663444" y="2818874"/>
              <a:ext cx="778494" cy="773065"/>
              <a:chOff x="1663444" y="2818874"/>
              <a:chExt cx="778494" cy="773065"/>
            </a:xfrm>
          </p:grpSpPr>
          <p:sp>
            <p:nvSpPr>
              <p:cNvPr id="41" name="Rectangle 40">
                <a:extLst>
                  <a:ext uri="{FF2B5EF4-FFF2-40B4-BE49-F238E27FC236}">
                    <a16:creationId xmlns:a16="http://schemas.microsoft.com/office/drawing/2014/main" id="{121EEBB9-7613-3045-9012-42C8B95AD98F}"/>
                  </a:ext>
                </a:extLst>
              </p:cNvPr>
              <p:cNvSpPr/>
              <p:nvPr/>
            </p:nvSpPr>
            <p:spPr>
              <a:xfrm>
                <a:off x="1760331" y="2834801"/>
                <a:ext cx="78247" cy="6629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Graphic 41">
                <a:extLst>
                  <a:ext uri="{FF2B5EF4-FFF2-40B4-BE49-F238E27FC236}">
                    <a16:creationId xmlns:a16="http://schemas.microsoft.com/office/drawing/2014/main" id="{C456FDFD-4D10-0446-ADCC-3465926644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3444" y="3259333"/>
                <a:ext cx="382497" cy="332606"/>
              </a:xfrm>
              <a:prstGeom prst="rect">
                <a:avLst/>
              </a:prstGeom>
            </p:spPr>
          </p:pic>
          <p:sp>
            <p:nvSpPr>
              <p:cNvPr id="43" name="Arrow: Pentagon 62">
                <a:extLst>
                  <a:ext uri="{FF2B5EF4-FFF2-40B4-BE49-F238E27FC236}">
                    <a16:creationId xmlns:a16="http://schemas.microsoft.com/office/drawing/2014/main" id="{78F7F37C-FB55-7C41-9926-2E03373BF169}"/>
                  </a:ext>
                </a:extLst>
              </p:cNvPr>
              <p:cNvSpPr/>
              <p:nvPr/>
            </p:nvSpPr>
            <p:spPr>
              <a:xfrm>
                <a:off x="1721858" y="2818874"/>
                <a:ext cx="720080" cy="43204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TextBox 39">
              <a:extLst>
                <a:ext uri="{FF2B5EF4-FFF2-40B4-BE49-F238E27FC236}">
                  <a16:creationId xmlns:a16="http://schemas.microsoft.com/office/drawing/2014/main" id="{A744C3B1-62D7-E646-8CB1-9B635936E7EE}"/>
                </a:ext>
              </a:extLst>
            </p:cNvPr>
            <p:cNvSpPr txBox="1"/>
            <p:nvPr/>
          </p:nvSpPr>
          <p:spPr>
            <a:xfrm>
              <a:off x="1802742" y="2848007"/>
              <a:ext cx="1144506" cy="461665"/>
            </a:xfrm>
            <a:prstGeom prst="rect">
              <a:avLst/>
            </a:prstGeom>
            <a:noFill/>
          </p:spPr>
          <p:txBody>
            <a:bodyPr wrap="square" rtlCol="0">
              <a:spAutoFit/>
            </a:bodyPr>
            <a:lstStyle/>
            <a:p>
              <a:r>
                <a:rPr lang="en-GB" sz="2400" b="1" dirty="0">
                  <a:solidFill>
                    <a:schemeClr val="bg1"/>
                  </a:solidFill>
                  <a:latin typeface="Segoe Print" panose="02000600000000000000" pitchFamily="2" charset="0"/>
                </a:rPr>
                <a:t>5</a:t>
              </a:r>
            </a:p>
          </p:txBody>
        </p:sp>
      </p:grpSp>
    </p:spTree>
    <p:extLst>
      <p:ext uri="{BB962C8B-B14F-4D97-AF65-F5344CB8AC3E}">
        <p14:creationId xmlns:p14="http://schemas.microsoft.com/office/powerpoint/2010/main" val="403519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6" grpId="0" animBg="1"/>
      <p:bldP spid="50" grpId="0" animBg="1"/>
      <p:bldP spid="64"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Text Placeholder 14">
            <a:extLst>
              <a:ext uri="{FF2B5EF4-FFF2-40B4-BE49-F238E27FC236}">
                <a16:creationId xmlns:a16="http://schemas.microsoft.com/office/drawing/2014/main" id="{442C0700-B776-477D-BC4D-C01D52BD0A19}"/>
              </a:ext>
            </a:extLst>
          </p:cNvPr>
          <p:cNvSpPr txBox="1">
            <a:spLocks/>
          </p:cNvSpPr>
          <p:nvPr/>
        </p:nvSpPr>
        <p:spPr>
          <a:xfrm>
            <a:off x="1557863" y="1577434"/>
            <a:ext cx="1380051" cy="2419946"/>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333" kern="1200">
                <a:solidFill>
                  <a:schemeClr val="tx2"/>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933" kern="1200">
                <a:solidFill>
                  <a:schemeClr val="tx2"/>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933"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14337">
              <a:spcBef>
                <a:spcPts val="563"/>
              </a:spcBef>
              <a:defRPr/>
            </a:pPr>
            <a:endParaRPr lang="en-GB" sz="788" dirty="0">
              <a:solidFill>
                <a:srgbClr val="585858"/>
              </a:solidFill>
              <a:latin typeface="Montserrat"/>
            </a:endParaRPr>
          </a:p>
        </p:txBody>
      </p:sp>
      <p:sp>
        <p:nvSpPr>
          <p:cNvPr id="6" name="Rectangle 3">
            <a:extLst>
              <a:ext uri="{FF2B5EF4-FFF2-40B4-BE49-F238E27FC236}">
                <a16:creationId xmlns:a16="http://schemas.microsoft.com/office/drawing/2014/main" id="{B62FA006-DF1C-494B-BC0E-352CA15A2782}"/>
              </a:ext>
            </a:extLst>
          </p:cNvPr>
          <p:cNvSpPr>
            <a:spLocks noChangeArrowheads="1"/>
          </p:cNvSpPr>
          <p:nvPr/>
        </p:nvSpPr>
        <p:spPr bwMode="auto">
          <a:xfrm>
            <a:off x="611560" y="2155915"/>
            <a:ext cx="4398750" cy="197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800">
              <a:tabLst>
                <a:tab pos="342900" algn="l"/>
              </a:tabLst>
            </a:pPr>
            <a:r>
              <a:rPr lang="en-US" altLang="en-US" sz="1350" b="1" dirty="0">
                <a:solidFill>
                  <a:srgbClr val="73FDD6"/>
                </a:solidFill>
                <a:ea typeface="Calibri" panose="020F0502020204030204" pitchFamily="34" charset="0"/>
                <a:cs typeface="Arial" panose="020B0604020202020204" pitchFamily="34" charset="0"/>
              </a:rPr>
              <a:t>Agenda Overview</a:t>
            </a:r>
          </a:p>
          <a:p>
            <a:pPr defTabSz="685800">
              <a:tabLst>
                <a:tab pos="342900" algn="l"/>
              </a:tabLst>
            </a:pPr>
            <a:endParaRPr lang="en-US" altLang="en-US" sz="788" dirty="0"/>
          </a:p>
          <a:p>
            <a:pPr marL="128588" indent="-128588" defTabSz="685800">
              <a:buFont typeface="Arial" panose="020B0604020202020204" pitchFamily="34" charset="0"/>
              <a:buChar char="•"/>
              <a:tabLst>
                <a:tab pos="342900" algn="l"/>
              </a:tabLst>
            </a:pPr>
            <a:endParaRPr lang="en-US" altLang="en-US" sz="788" dirty="0"/>
          </a:p>
          <a:p>
            <a:pPr marL="214313" indent="-214313">
              <a:buFont typeface="Arial" panose="020B0604020202020204" pitchFamily="34" charset="0"/>
              <a:buChar char="•"/>
            </a:pPr>
            <a:r>
              <a:rPr lang="en-GB" sz="1350" b="1" dirty="0"/>
              <a:t>Perception</a:t>
            </a:r>
          </a:p>
          <a:p>
            <a:pPr marL="214313" indent="-214313">
              <a:buFont typeface="Arial" panose="020B0604020202020204" pitchFamily="34" charset="0"/>
              <a:buChar char="•"/>
            </a:pPr>
            <a:r>
              <a:rPr lang="en-GB" sz="1350" b="1" dirty="0"/>
              <a:t>Introduction to Insights Discovery</a:t>
            </a:r>
            <a:endParaRPr lang="en-GB" sz="1350" dirty="0"/>
          </a:p>
          <a:p>
            <a:pPr marL="214313" indent="-214313">
              <a:buFont typeface="Arial" panose="020B0604020202020204" pitchFamily="34" charset="0"/>
              <a:buChar char="•"/>
            </a:pPr>
            <a:r>
              <a:rPr lang="en-GB" sz="1350" b="1" dirty="0"/>
              <a:t>Your Insights Discovery Profile</a:t>
            </a:r>
          </a:p>
          <a:p>
            <a:pPr marL="214313" indent="-214313">
              <a:buFont typeface="Arial" panose="020B0604020202020204" pitchFamily="34" charset="0"/>
              <a:buChar char="•"/>
            </a:pPr>
            <a:r>
              <a:rPr lang="en-GB" sz="1350" b="1" dirty="0"/>
              <a:t>Profile Share</a:t>
            </a:r>
          </a:p>
          <a:p>
            <a:pPr marL="214313" indent="-214313">
              <a:buFont typeface="Arial" panose="020B0604020202020204" pitchFamily="34" charset="0"/>
              <a:buChar char="•"/>
            </a:pPr>
            <a:r>
              <a:rPr lang="en-GB" sz="1350" b="1" dirty="0"/>
              <a:t>Team Wheel</a:t>
            </a:r>
          </a:p>
          <a:p>
            <a:pPr marL="214313" indent="-214313">
              <a:buFont typeface="Arial" panose="020B0604020202020204" pitchFamily="34" charset="0"/>
              <a:buChar char="•"/>
            </a:pPr>
            <a:r>
              <a:rPr lang="en-GB" sz="1350" b="1" dirty="0"/>
              <a:t>Communication</a:t>
            </a:r>
          </a:p>
          <a:p>
            <a:pPr marL="214313" indent="-214313">
              <a:buFont typeface="Arial" panose="020B0604020202020204" pitchFamily="34" charset="0"/>
              <a:buChar char="•"/>
            </a:pPr>
            <a:r>
              <a:rPr lang="en-GB" sz="1350" b="1" dirty="0"/>
              <a:t>Practical Tools</a:t>
            </a:r>
            <a:endParaRPr lang="en-US" altLang="en-US" sz="1350" dirty="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186BF3C-4A7C-1E4E-99AE-CF766ED20860}"/>
              </a:ext>
            </a:extLst>
          </p:cNvPr>
          <p:cNvSpPr/>
          <p:nvPr/>
        </p:nvSpPr>
        <p:spPr>
          <a:xfrm>
            <a:off x="467544" y="818978"/>
            <a:ext cx="6586408" cy="1246495"/>
          </a:xfrm>
          <a:prstGeom prst="rect">
            <a:avLst/>
          </a:prstGeom>
        </p:spPr>
        <p:txBody>
          <a:bodyPr wrap="square">
            <a:spAutoFit/>
          </a:bodyPr>
          <a:lstStyle/>
          <a:p>
            <a:pPr lvl="0" eaLnBrk="0" fontAlgn="base" hangingPunct="0">
              <a:spcBef>
                <a:spcPct val="0"/>
              </a:spcBef>
              <a:spcAft>
                <a:spcPct val="0"/>
              </a:spcAft>
            </a:pPr>
            <a:r>
              <a:rPr lang="en-US" altLang="en-US" sz="1350" b="1" dirty="0">
                <a:solidFill>
                  <a:srgbClr val="73FDD6"/>
                </a:solidFill>
                <a:latin typeface="Arial" panose="020B0604020202020204" pitchFamily="34" charset="0"/>
                <a:ea typeface="Calibri" panose="020F0502020204030204" pitchFamily="34" charset="0"/>
                <a:cs typeface="Times New Roman" panose="02020603050405020304" pitchFamily="18" charset="0"/>
              </a:rPr>
              <a:t>Purpose</a:t>
            </a:r>
            <a:endParaRPr lang="en-US" altLang="en-US" sz="788" dirty="0">
              <a:solidFill>
                <a:srgbClr val="73FDD6"/>
              </a:solidFill>
            </a:endParaRPr>
          </a:p>
          <a:p>
            <a:pPr lvl="0" eaLnBrk="0" fontAlgn="base" hangingPunct="0">
              <a:spcBef>
                <a:spcPct val="0"/>
              </a:spcBef>
              <a:spcAft>
                <a:spcPct val="0"/>
              </a:spcAft>
              <a:buFontTx/>
              <a:buChar char="•"/>
            </a:pPr>
            <a:r>
              <a:rPr lang="en-US" altLang="en-US" sz="1200" b="1" dirty="0">
                <a:solidFill>
                  <a:srgbClr val="000000"/>
                </a:solidFill>
                <a:latin typeface="+mj-lt"/>
                <a:ea typeface="Calibri" panose="020F0502020204030204" pitchFamily="34" charset="0"/>
                <a:cs typeface="Arial" panose="020B0604020202020204" pitchFamily="34" charset="0"/>
              </a:rPr>
              <a:t>Introduction to the Insights Discovery Model</a:t>
            </a:r>
          </a:p>
          <a:p>
            <a:pPr lvl="0" eaLnBrk="0" fontAlgn="base" hangingPunct="0">
              <a:spcBef>
                <a:spcPct val="0"/>
              </a:spcBef>
              <a:spcAft>
                <a:spcPct val="0"/>
              </a:spcAft>
            </a:pPr>
            <a:endParaRPr lang="en-US" altLang="en-US" sz="1200" b="1" dirty="0">
              <a:solidFill>
                <a:srgbClr val="000000"/>
              </a:solidFill>
              <a:latin typeface="+mj-lt"/>
              <a:ea typeface="Calibri" panose="020F0502020204030204" pitchFamily="34" charset="0"/>
              <a:cs typeface="Arial" panose="020B0604020202020204" pitchFamily="34" charset="0"/>
            </a:endParaRPr>
          </a:p>
          <a:p>
            <a:pPr lvl="0" eaLnBrk="0" fontAlgn="base" hangingPunct="0">
              <a:spcBef>
                <a:spcPct val="0"/>
              </a:spcBef>
              <a:spcAft>
                <a:spcPct val="0"/>
              </a:spcAft>
              <a:buFontTx/>
              <a:buChar char="•"/>
            </a:pPr>
            <a:r>
              <a:rPr lang="en-US" altLang="en-US" sz="1200" b="1" dirty="0">
                <a:solidFill>
                  <a:srgbClr val="000000"/>
                </a:solidFill>
                <a:latin typeface="+mj-lt"/>
                <a:ea typeface="Calibri" panose="020F0502020204030204" pitchFamily="34" charset="0"/>
                <a:cs typeface="Arial" panose="020B0604020202020204" pitchFamily="34" charset="0"/>
              </a:rPr>
              <a:t>Greater understanding of Self and Others</a:t>
            </a:r>
          </a:p>
          <a:p>
            <a:pPr lvl="0" eaLnBrk="0" fontAlgn="base" hangingPunct="0">
              <a:spcBef>
                <a:spcPct val="0"/>
              </a:spcBef>
              <a:spcAft>
                <a:spcPct val="0"/>
              </a:spcAft>
            </a:pPr>
            <a:endParaRPr lang="en-US" altLang="en-US" sz="1200" b="1" dirty="0">
              <a:latin typeface="+mj-lt"/>
            </a:endParaRPr>
          </a:p>
          <a:p>
            <a:pPr lvl="0" eaLnBrk="0" fontAlgn="base" hangingPunct="0">
              <a:spcBef>
                <a:spcPct val="0"/>
              </a:spcBef>
              <a:spcAft>
                <a:spcPct val="0"/>
              </a:spcAft>
              <a:buFontTx/>
              <a:buChar char="•"/>
            </a:pPr>
            <a:r>
              <a:rPr lang="en-US" altLang="en-US" sz="1200" b="1" dirty="0">
                <a:solidFill>
                  <a:srgbClr val="000000"/>
                </a:solidFill>
                <a:latin typeface="+mj-lt"/>
                <a:ea typeface="Calibri" panose="020F0502020204030204" pitchFamily="34" charset="0"/>
                <a:cs typeface="Arial" panose="020B0604020202020204" pitchFamily="34" charset="0"/>
              </a:rPr>
              <a:t>Create time and space to think, reflect and think about your approach</a:t>
            </a:r>
            <a:endParaRPr lang="en-US" altLang="en-US" sz="135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AEE1370A-02B9-8E4C-A833-CED59D756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8084" y="3607023"/>
            <a:ext cx="2672916" cy="1075113"/>
          </a:xfrm>
          <a:prstGeom prst="rect">
            <a:avLst/>
          </a:prstGeom>
        </p:spPr>
      </p:pic>
      <p:pic>
        <p:nvPicPr>
          <p:cNvPr id="10" name="Picture 9">
            <a:extLst>
              <a:ext uri="{FF2B5EF4-FFF2-40B4-BE49-F238E27FC236}">
                <a16:creationId xmlns:a16="http://schemas.microsoft.com/office/drawing/2014/main" id="{08FCE4D9-881F-7643-90EF-7A16539AFD96}"/>
              </a:ext>
            </a:extLst>
          </p:cNvPr>
          <p:cNvPicPr>
            <a:picLocks noChangeAspect="1"/>
          </p:cNvPicPr>
          <p:nvPr/>
        </p:nvPicPr>
        <p:blipFill rotWithShape="1">
          <a:blip r:embed="rId4">
            <a:extLst>
              <a:ext uri="{28A0092B-C50C-407E-A947-70E740481C1C}">
                <a14:useLocalDpi xmlns:a14="http://schemas.microsoft.com/office/drawing/2010/main" val="0"/>
              </a:ext>
            </a:extLst>
          </a:blip>
          <a:srcRect l="6562" r="10773" b="912"/>
          <a:stretch/>
        </p:blipFill>
        <p:spPr>
          <a:xfrm>
            <a:off x="6035664" y="1880417"/>
            <a:ext cx="1811150" cy="1703870"/>
          </a:xfrm>
          <a:prstGeom prst="rect">
            <a:avLst/>
          </a:prstGeom>
        </p:spPr>
      </p:pic>
      <p:sp>
        <p:nvSpPr>
          <p:cNvPr id="11" name="Rectangle 5">
            <a:extLst>
              <a:ext uri="{FF2B5EF4-FFF2-40B4-BE49-F238E27FC236}">
                <a16:creationId xmlns:a16="http://schemas.microsoft.com/office/drawing/2014/main" id="{1DF84033-5484-E916-DB4E-672BD6E65B9F}"/>
              </a:ext>
            </a:extLst>
          </p:cNvPr>
          <p:cNvSpPr>
            <a:spLocks noChangeArrowheads="1"/>
          </p:cNvSpPr>
          <p:nvPr/>
        </p:nvSpPr>
        <p:spPr bwMode="auto">
          <a:xfrm>
            <a:off x="283882" y="146649"/>
            <a:ext cx="886011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700" b="1" dirty="0"/>
              <a:t>Module Overview: Introduction to Insights Discovery</a:t>
            </a:r>
          </a:p>
        </p:txBody>
      </p:sp>
    </p:spTree>
    <p:extLst>
      <p:ext uri="{BB962C8B-B14F-4D97-AF65-F5344CB8AC3E}">
        <p14:creationId xmlns:p14="http://schemas.microsoft.com/office/powerpoint/2010/main" val="1983370724"/>
      </p:ext>
    </p:extLst>
  </p:cSld>
  <p:clrMapOvr>
    <a:masterClrMapping/>
  </p:clrMapOvr>
</p:sld>
</file>

<file path=ppt/theme/theme1.xml><?xml version="1.0" encoding="utf-8"?>
<a:theme xmlns:a="http://schemas.openxmlformats.org/drawingml/2006/main" name="Office Theme">
  <a:themeElements>
    <a:clrScheme name="Discovery">
      <a:dk1>
        <a:srgbClr val="58595B"/>
      </a:dk1>
      <a:lt1>
        <a:sysClr val="window" lastClr="FFFFFF"/>
      </a:lt1>
      <a:dk2>
        <a:srgbClr val="0087B9"/>
      </a:dk2>
      <a:lt2>
        <a:srgbClr val="D1D3D4"/>
      </a:lt2>
      <a:accent1>
        <a:srgbClr val="B63230"/>
      </a:accent1>
      <a:accent2>
        <a:srgbClr val="FCC94F"/>
      </a:accent2>
      <a:accent3>
        <a:srgbClr val="8AA512"/>
      </a:accent3>
      <a:accent4>
        <a:srgbClr val="0072BA"/>
      </a:accent4>
      <a:accent5>
        <a:srgbClr val="A1559B"/>
      </a:accent5>
      <a:accent6>
        <a:srgbClr val="EE7D00"/>
      </a:accent6>
      <a:hlink>
        <a:srgbClr val="C7D31E"/>
      </a:hlink>
      <a:folHlink>
        <a:srgbClr val="0089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0F358A048E54A99815724A2B9ADDF" ma:contentTypeVersion="10" ma:contentTypeDescription="Create a new document." ma:contentTypeScope="" ma:versionID="3a15396cede3e97fe648e05f11699049">
  <xsd:schema xmlns:xsd="http://www.w3.org/2001/XMLSchema" xmlns:xs="http://www.w3.org/2001/XMLSchema" xmlns:p="http://schemas.microsoft.com/office/2006/metadata/properties" xmlns:ns3="421a40ae-c5bc-4b1e-a83d-e4e6e6f89b62" targetNamespace="http://schemas.microsoft.com/office/2006/metadata/properties" ma:root="true" ma:fieldsID="d65add74afb5507fb1de78cb7b33dec3" ns3:_="">
    <xsd:import namespace="421a40ae-c5bc-4b1e-a83d-e4e6e6f89b6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a40ae-c5bc-4b1e-a83d-e4e6e6f89b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3F9500-0353-4ACA-942B-476A6CE82518}">
  <ds:schemaRefs>
    <ds:schemaRef ds:uri="http://schemas.microsoft.com/sharepoint/v3/contenttype/forms"/>
  </ds:schemaRefs>
</ds:datastoreItem>
</file>

<file path=customXml/itemProps2.xml><?xml version="1.0" encoding="utf-8"?>
<ds:datastoreItem xmlns:ds="http://schemas.openxmlformats.org/officeDocument/2006/customXml" ds:itemID="{04E325CC-5412-4C03-B546-BC546C30F1DA}">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421a40ae-c5bc-4b1e-a83d-e4e6e6f89b62"/>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33741A03-2D7C-4672-BB6F-7E74C2EFA9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a40ae-c5bc-4b1e-a83d-e4e6e6f89b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9948</TotalTime>
  <Words>1960</Words>
  <Application>Microsoft Office PowerPoint</Application>
  <PresentationFormat>On-screen Show (16:9)</PresentationFormat>
  <Paragraphs>215</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Montserrat</vt:lpstr>
      <vt:lpstr>Segoe Print</vt:lpstr>
      <vt:lpstr>Office Theme</vt:lpstr>
      <vt:lpstr>Insights Discovery Support Options 2024 </vt:lpstr>
      <vt:lpstr>PowerPoint Presentation</vt:lpstr>
      <vt:lpstr>Introductory Team Workshop – Sample Overview</vt:lpstr>
      <vt:lpstr>Follow Up Workshop Themes</vt:lpstr>
      <vt:lpstr>One to One Coaching</vt:lpstr>
      <vt:lpstr>Recorded Video &amp; Profile Option</vt:lpstr>
      <vt:lpstr>Example of Recent Leadership Programme </vt:lpstr>
      <vt:lpstr>Key Modules</vt:lpstr>
      <vt:lpstr>PowerPoint Presentation</vt:lpstr>
      <vt:lpstr>PowerPoint Presentation</vt:lpstr>
      <vt:lpstr>PowerPoint Presentation</vt:lpstr>
      <vt:lpstr>PowerPoint Presentation</vt:lpstr>
      <vt:lpstr>PowerPoint Presentation</vt:lpstr>
      <vt:lpstr>Further Reading Information</vt:lpstr>
      <vt:lpstr>PowerPoint Presentation</vt:lpstr>
      <vt:lpstr>PowerPoint Presentation</vt:lpstr>
      <vt:lpstr>PowerPoint Presentation</vt:lpstr>
      <vt:lpstr>Insights Transformational Leadership Model</vt:lpstr>
      <vt:lpstr>Team Effectiveness Model</vt:lpstr>
    </vt:vector>
  </TitlesOfParts>
  <Company>Insights Learning and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Brogan Keenan</dc:creator>
  <cp:lastModifiedBy>Karran Bonner</cp:lastModifiedBy>
  <cp:revision>559</cp:revision>
  <dcterms:created xsi:type="dcterms:W3CDTF">2014-06-12T07:56:42Z</dcterms:created>
  <dcterms:modified xsi:type="dcterms:W3CDTF">2024-05-27T08:48:06Z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0x010100C410F358A048E54A99815724A2B9ADDF</vt:lpwstr>
  </property>
</Properties>
</file>